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66" r:id="rId5"/>
    <p:sldId id="280" r:id="rId6"/>
    <p:sldId id="282" r:id="rId7"/>
    <p:sldId id="286" r:id="rId8"/>
    <p:sldId id="287" r:id="rId9"/>
    <p:sldId id="338" r:id="rId10"/>
    <p:sldId id="274" r:id="rId11"/>
    <p:sldId id="319" r:id="rId12"/>
    <p:sldId id="320" r:id="rId13"/>
    <p:sldId id="322" r:id="rId14"/>
    <p:sldId id="321" r:id="rId15"/>
    <p:sldId id="323" r:id="rId16"/>
    <p:sldId id="317" r:id="rId17"/>
    <p:sldId id="324" r:id="rId18"/>
    <p:sldId id="326" r:id="rId19"/>
    <p:sldId id="325" r:id="rId20"/>
    <p:sldId id="313" r:id="rId21"/>
    <p:sldId id="327" r:id="rId22"/>
    <p:sldId id="330" r:id="rId23"/>
    <p:sldId id="328" r:id="rId24"/>
    <p:sldId id="329" r:id="rId25"/>
    <p:sldId id="314" r:id="rId26"/>
    <p:sldId id="331" r:id="rId27"/>
    <p:sldId id="315" r:id="rId28"/>
    <p:sldId id="332" r:id="rId29"/>
    <p:sldId id="316" r:id="rId30"/>
    <p:sldId id="337" r:id="rId31"/>
    <p:sldId id="347" r:id="rId32"/>
    <p:sldId id="339" r:id="rId33"/>
    <p:sldId id="311" r:id="rId34"/>
    <p:sldId id="344" r:id="rId35"/>
    <p:sldId id="312" r:id="rId36"/>
    <p:sldId id="318" r:id="rId37"/>
    <p:sldId id="348" r:id="rId38"/>
    <p:sldId id="283" r:id="rId39"/>
    <p:sldId id="306" r:id="rId40"/>
    <p:sldId id="300" r:id="rId41"/>
    <p:sldId id="303" r:id="rId42"/>
    <p:sldId id="288" r:id="rId43"/>
    <p:sldId id="301" r:id="rId44"/>
    <p:sldId id="340" r:id="rId45"/>
    <p:sldId id="350" r:id="rId46"/>
    <p:sldId id="351" r:id="rId47"/>
    <p:sldId id="310" r:id="rId48"/>
    <p:sldId id="341" r:id="rId49"/>
    <p:sldId id="342" r:id="rId50"/>
    <p:sldId id="346" r:id="rId51"/>
    <p:sldId id="345" r:id="rId52"/>
    <p:sldId id="349" r:id="rId53"/>
    <p:sldId id="298" r:id="rId54"/>
  </p:sldIdLst>
  <p:sldSz cx="12192000" cy="6858000"/>
  <p:notesSz cx="6858000" cy="9144000"/>
  <p:defaultTextStyle>
    <a:defPPr>
      <a:defRPr lang="en-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AND END SLIDES" id="{17604F27-F6A3-C04A-9F56-798C91995481}">
          <p14:sldIdLst>
            <p14:sldId id="266"/>
          </p14:sldIdLst>
        </p14:section>
        <p14:section name="LIGHT TEMPLATE SLIDES" id="{A1A75153-4830-F64A-8B95-AEB28448ED86}">
          <p14:sldIdLst>
            <p14:sldId id="280"/>
            <p14:sldId id="282"/>
            <p14:sldId id="286"/>
            <p14:sldId id="287"/>
            <p14:sldId id="338"/>
            <p14:sldId id="274"/>
            <p14:sldId id="319"/>
            <p14:sldId id="320"/>
            <p14:sldId id="322"/>
            <p14:sldId id="321"/>
            <p14:sldId id="323"/>
            <p14:sldId id="317"/>
            <p14:sldId id="324"/>
            <p14:sldId id="326"/>
            <p14:sldId id="325"/>
            <p14:sldId id="313"/>
            <p14:sldId id="327"/>
            <p14:sldId id="330"/>
            <p14:sldId id="328"/>
            <p14:sldId id="329"/>
            <p14:sldId id="314"/>
            <p14:sldId id="331"/>
            <p14:sldId id="315"/>
            <p14:sldId id="332"/>
            <p14:sldId id="316"/>
            <p14:sldId id="337"/>
            <p14:sldId id="347"/>
            <p14:sldId id="339"/>
            <p14:sldId id="311"/>
            <p14:sldId id="344"/>
            <p14:sldId id="312"/>
            <p14:sldId id="318"/>
            <p14:sldId id="348"/>
            <p14:sldId id="283"/>
            <p14:sldId id="306"/>
            <p14:sldId id="300"/>
            <p14:sldId id="303"/>
            <p14:sldId id="288"/>
            <p14:sldId id="301"/>
            <p14:sldId id="340"/>
            <p14:sldId id="350"/>
            <p14:sldId id="351"/>
            <p14:sldId id="310"/>
            <p14:sldId id="341"/>
            <p14:sldId id="342"/>
            <p14:sldId id="346"/>
            <p14:sldId id="345"/>
            <p14:sldId id="349"/>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89F"/>
    <a:srgbClr val="000000"/>
    <a:srgbClr val="85FF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72276" autoAdjust="0"/>
  </p:normalViewPr>
  <p:slideViewPr>
    <p:cSldViewPr snapToGrid="0">
      <p:cViewPr>
        <p:scale>
          <a:sx n="66" d="100"/>
          <a:sy n="66" d="100"/>
        </p:scale>
        <p:origin x="114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AB3AC-4E64-46E2-8A32-8BBE9666E77D}" type="datetimeFigureOut">
              <a:rPr lang="sl-SI" smtClean="0"/>
              <a:t>24. 05. 2025</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BBA9E-F3BA-4D98-A44B-7F15E0B3F97B}" type="slidenum">
              <a:rPr lang="sl-SI" smtClean="0"/>
              <a:t>‹#›</a:t>
            </a:fld>
            <a:endParaRPr lang="sl-SI"/>
          </a:p>
        </p:txBody>
      </p:sp>
    </p:spTree>
    <p:extLst>
      <p:ext uri="{BB962C8B-B14F-4D97-AF65-F5344CB8AC3E}">
        <p14:creationId xmlns:p14="http://schemas.microsoft.com/office/powerpoint/2010/main" val="244374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ithub.com/TrudAX/XppTools#-fields-lis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snconeboxax1aos.cloud.onebox.dynamics.com/?cmp=USMF&amp;mi=DEVSysTableBrowser&amp;tablename=custgrou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3</a:t>
            </a:fld>
            <a:endParaRPr lang="sl-SI"/>
          </a:p>
        </p:txBody>
      </p:sp>
    </p:spTree>
    <p:extLst>
      <p:ext uri="{BB962C8B-B14F-4D97-AF65-F5344CB8AC3E}">
        <p14:creationId xmlns:p14="http://schemas.microsoft.com/office/powerpoint/2010/main" val="362691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007ACC"/>
                </a:solidFill>
                <a:effectLst/>
                <a:latin typeface="-apple-system"/>
                <a:hlinkClick r:id="rId3"/>
              </a:rPr>
              <a:t>Fields list form</a:t>
            </a:r>
            <a:r>
              <a:rPr lang="en-US" b="1" i="0" dirty="0">
                <a:effectLst/>
                <a:latin typeface="-apple-system"/>
              </a:rPr>
              <a:t> </a:t>
            </a:r>
            <a:r>
              <a:rPr lang="en-US" b="0" i="0" dirty="0">
                <a:effectLst/>
                <a:latin typeface="-apple-system"/>
              </a:rPr>
              <a:t>is an extended version of the standard </a:t>
            </a:r>
            <a:r>
              <a:rPr lang="en-US" b="1" i="0" dirty="0">
                <a:effectLst/>
                <a:latin typeface="-apple-system"/>
              </a:rPr>
              <a:t>Show all fields</a:t>
            </a:r>
            <a:r>
              <a:rPr lang="en-US" b="0" i="0" dirty="0">
                <a:effectLst/>
                <a:latin typeface="-apple-system"/>
              </a:rPr>
              <a:t> form with the additional features such as displaying all fields with the extended information, comparing and editing.</a:t>
            </a:r>
          </a:p>
          <a:p>
            <a:r>
              <a:rPr lang="en-US" b="0" i="0" dirty="0">
                <a:effectLst/>
                <a:latin typeface="-apple-system"/>
              </a:rPr>
              <a:t>Table fields that have </a:t>
            </a:r>
            <a:r>
              <a:rPr lang="en-US" b="0" i="1" dirty="0">
                <a:effectLst/>
                <a:latin typeface="-apple-system"/>
              </a:rPr>
              <a:t>Visible = false</a:t>
            </a:r>
            <a:r>
              <a:rPr lang="en-US" b="0" i="0" dirty="0">
                <a:effectLst/>
                <a:latin typeface="-apple-system"/>
              </a:rPr>
              <a:t>  will be shown while through the table browser will not be able to see these fields</a:t>
            </a:r>
          </a:p>
          <a:p>
            <a:r>
              <a:rPr lang="en-US" b="0" i="0" dirty="0">
                <a:effectLst/>
                <a:latin typeface="-apple-system"/>
              </a:rPr>
              <a:t>You can update or delete the current record with or without validation(it is not what you should use on test/prod data, but sometimes it can be useful during the development or debugging process)</a:t>
            </a:r>
          </a:p>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18</a:t>
            </a:fld>
            <a:endParaRPr lang="sl-SI"/>
          </a:p>
        </p:txBody>
      </p:sp>
    </p:spTree>
    <p:extLst>
      <p:ext uri="{BB962C8B-B14F-4D97-AF65-F5344CB8AC3E}">
        <p14:creationId xmlns:p14="http://schemas.microsoft.com/office/powerpoint/2010/main" val="196048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19</a:t>
            </a:fld>
            <a:endParaRPr lang="sl-SI"/>
          </a:p>
        </p:txBody>
      </p:sp>
    </p:spTree>
    <p:extLst>
      <p:ext uri="{BB962C8B-B14F-4D97-AF65-F5344CB8AC3E}">
        <p14:creationId xmlns:p14="http://schemas.microsoft.com/office/powerpoint/2010/main" val="2135879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apple-system"/>
              </a:rPr>
              <a:t>Setup tab</a:t>
            </a:r>
            <a:r>
              <a:rPr lang="en-US" b="0" i="0" dirty="0">
                <a:effectLst/>
                <a:latin typeface="-apple-system"/>
              </a:rPr>
              <a:t> that allows setting up a logging level per user. You can also setup logging to all users for Warning and Error messages</a:t>
            </a:r>
            <a:endParaRPr lang="en-US" dirty="0"/>
          </a:p>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20</a:t>
            </a:fld>
            <a:endParaRPr lang="sl-SI"/>
          </a:p>
        </p:txBody>
      </p:sp>
    </p:spTree>
    <p:extLst>
      <p:ext uri="{BB962C8B-B14F-4D97-AF65-F5344CB8AC3E}">
        <p14:creationId xmlns:p14="http://schemas.microsoft.com/office/powerpoint/2010/main" val="374207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SELECT, UPDATE, DELETE statements</a:t>
            </a:r>
          </a:p>
        </p:txBody>
      </p:sp>
      <p:sp>
        <p:nvSpPr>
          <p:cNvPr id="4" name="Slide Number Placeholder 3"/>
          <p:cNvSpPr>
            <a:spLocks noGrp="1"/>
          </p:cNvSpPr>
          <p:nvPr>
            <p:ph type="sldNum" sz="quarter" idx="5"/>
          </p:nvPr>
        </p:nvSpPr>
        <p:spPr/>
        <p:txBody>
          <a:bodyPr/>
          <a:lstStyle/>
          <a:p>
            <a:fld id="{854BBA9E-F3BA-4D98-A44B-7F15E0B3F97B}" type="slidenum">
              <a:rPr lang="sl-SI" smtClean="0"/>
              <a:t>21</a:t>
            </a:fld>
            <a:endParaRPr lang="sl-SI"/>
          </a:p>
        </p:txBody>
      </p:sp>
    </p:spTree>
    <p:extLst>
      <p:ext uri="{BB962C8B-B14F-4D97-AF65-F5344CB8AC3E}">
        <p14:creationId xmlns:p14="http://schemas.microsoft.com/office/powerpoint/2010/main" val="3200828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7FD4A-992D-BBF5-685E-AE0BD8449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A23AB-F7D2-3F93-E06B-FFEF13A99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3DE29-4334-6B2F-2DE9-2181D079940E}"/>
              </a:ext>
            </a:extLst>
          </p:cNvPr>
          <p:cNvSpPr>
            <a:spLocks noGrp="1"/>
          </p:cNvSpPr>
          <p:nvPr>
            <p:ph type="body" idx="1"/>
          </p:nvPr>
        </p:nvSpPr>
        <p:spPr/>
        <p:txBody>
          <a:bodyPr/>
          <a:lstStyle/>
          <a:p>
            <a:r>
              <a:rPr lang="en-US" b="0" i="0" dirty="0">
                <a:solidFill>
                  <a:srgbClr val="404040"/>
                </a:solidFill>
                <a:effectLst/>
                <a:latin typeface="Roboto" panose="02000000000000000000" pitchFamily="2" charset="0"/>
              </a:rPr>
              <a:t>It improves various system frameworks, with reporting being just one of them.</a:t>
            </a:r>
          </a:p>
          <a:p>
            <a:r>
              <a:rPr lang="en-US" b="0" i="0" dirty="0">
                <a:solidFill>
                  <a:srgbClr val="404040"/>
                </a:solidFill>
                <a:effectLst/>
                <a:latin typeface="Roboto" panose="02000000000000000000" pitchFamily="2" charset="0"/>
              </a:rPr>
              <a:t>The original purpose of Docentric Free Edition was to improve emailing, printing, archiving and distribution of built-in SSRS reports, such as invoices and orders, by enabling Docentric improved print destinations for SSRS reports. Over the years, we have added other free improvements, including enhancements to Print management, Alerts, Email templates, Attachments, License plate labels and more.</a:t>
            </a:r>
          </a:p>
          <a:p>
            <a:endParaRPr lang="en-US" b="0" i="0" dirty="0">
              <a:solidFill>
                <a:srgbClr val="404040"/>
              </a:solidFill>
              <a:effectLst/>
              <a:latin typeface="Roboto" panose="02000000000000000000" pitchFamily="2" charset="0"/>
            </a:endParaRPr>
          </a:p>
          <a:p>
            <a:r>
              <a:rPr lang="en-US" b="0" i="0" dirty="0">
                <a:solidFill>
                  <a:srgbClr val="404040"/>
                </a:solidFill>
                <a:effectLst/>
                <a:latin typeface="Roboto" panose="02000000000000000000" pitchFamily="2" charset="0"/>
              </a:rPr>
              <a:t>Show Print destinations – Use Placeholders (Standard and Custom) provide dynamic content, for example </a:t>
            </a:r>
            <a:r>
              <a:rPr lang="en-US" b="0" i="0" dirty="0" err="1">
                <a:solidFill>
                  <a:srgbClr val="404040"/>
                </a:solidFill>
                <a:effectLst/>
                <a:latin typeface="Roboto" panose="02000000000000000000" pitchFamily="2" charset="0"/>
              </a:rPr>
              <a:t>Personalizaed</a:t>
            </a:r>
            <a:r>
              <a:rPr lang="en-US" b="0" i="0" dirty="0">
                <a:solidFill>
                  <a:srgbClr val="404040"/>
                </a:solidFill>
                <a:effectLst/>
                <a:latin typeface="Roboto" panose="02000000000000000000" pitchFamily="2" charset="0"/>
              </a:rPr>
              <a:t> Email subject and body, Dynamic folder names, Meaningful file names</a:t>
            </a:r>
          </a:p>
          <a:p>
            <a:endParaRPr lang="en-US" b="0" i="0" dirty="0">
              <a:solidFill>
                <a:srgbClr val="404040"/>
              </a:solidFill>
              <a:effectLst/>
              <a:latin typeface="Roboto" panose="02000000000000000000" pitchFamily="2" charset="0"/>
            </a:endParaRPr>
          </a:p>
          <a:p>
            <a:r>
              <a:rPr lang="en-US" b="0" i="0" dirty="0">
                <a:solidFill>
                  <a:srgbClr val="404040"/>
                </a:solidFill>
                <a:effectLst/>
                <a:latin typeface="Roboto" panose="02000000000000000000" pitchFamily="2" charset="0"/>
              </a:rPr>
              <a:t>Improved Print Archive &gt; </a:t>
            </a:r>
            <a:r>
              <a:rPr lang="en-US" b="0" i="0" dirty="0">
                <a:solidFill>
                  <a:srgbClr val="000000"/>
                </a:solidFill>
                <a:effectLst/>
                <a:latin typeface="Roboto" panose="02000000000000000000" pitchFamily="2" charset="0"/>
              </a:rPr>
              <a:t>When printing reports you can choose to archive them at the same time. Built-in </a:t>
            </a:r>
            <a:r>
              <a:rPr lang="en-US" b="1" i="0" dirty="0">
                <a:solidFill>
                  <a:srgbClr val="000000"/>
                </a:solidFill>
                <a:effectLst/>
                <a:latin typeface="Roboto" panose="02000000000000000000" pitchFamily="2" charset="0"/>
              </a:rPr>
              <a:t>Print archive</a:t>
            </a:r>
            <a:r>
              <a:rPr lang="en-US" b="0" i="0" dirty="0">
                <a:solidFill>
                  <a:srgbClr val="000000"/>
                </a:solidFill>
                <a:effectLst/>
                <a:latin typeface="Roboto" panose="02000000000000000000" pitchFamily="2" charset="0"/>
              </a:rPr>
              <a:t> is pretty limited – you can search reports only by their caption and view them as PDF. We added following features : Search by report name, document ID (e.g. Invoice ID), source table ID (e.g. Sales/Purchase ID), Customer/Vendor account number, etc. , Search by report parameters and </a:t>
            </a:r>
            <a:r>
              <a:rPr lang="en-US" b="1" i="0" dirty="0">
                <a:solidFill>
                  <a:srgbClr val="000000"/>
                </a:solidFill>
                <a:effectLst/>
                <a:latin typeface="Roboto" panose="02000000000000000000" pitchFamily="2" charset="0"/>
              </a:rPr>
              <a:t>Print archive note</a:t>
            </a:r>
            <a:r>
              <a:rPr lang="en-US" b="0" i="0" dirty="0">
                <a:solidFill>
                  <a:srgbClr val="000000"/>
                </a:solidFill>
                <a:effectLst/>
                <a:latin typeface="Roboto" panose="02000000000000000000" pitchFamily="2" charset="0"/>
              </a:rPr>
              <a:t>, which can be configured per report execution. Instant document </a:t>
            </a:r>
            <a:r>
              <a:rPr lang="en-US" b="0" i="0" dirty="0" err="1">
                <a:solidFill>
                  <a:srgbClr val="000000"/>
                </a:solidFill>
                <a:effectLst/>
                <a:latin typeface="Roboto" panose="02000000000000000000" pitchFamily="2" charset="0"/>
              </a:rPr>
              <a:t>priview</a:t>
            </a:r>
            <a:r>
              <a:rPr lang="en-US" b="0" i="0" dirty="0">
                <a:solidFill>
                  <a:srgbClr val="000000"/>
                </a:solidFill>
                <a:effectLst/>
                <a:latin typeface="Roboto" panose="02000000000000000000" pitchFamily="2" charset="0"/>
              </a:rPr>
              <a:t>, Download zipped, merged or encrypted report files.</a:t>
            </a:r>
          </a:p>
          <a:p>
            <a:endParaRPr lang="en-US" b="0" i="0" dirty="0">
              <a:solidFill>
                <a:srgbClr val="404040"/>
              </a:solidFill>
              <a:effectLst/>
              <a:latin typeface="Roboto" panose="02000000000000000000" pitchFamily="2" charset="0"/>
            </a:endParaRPr>
          </a:p>
          <a:p>
            <a:r>
              <a:rPr lang="en-US" b="0" i="0" dirty="0">
                <a:solidFill>
                  <a:srgbClr val="404040"/>
                </a:solidFill>
                <a:effectLst/>
                <a:latin typeface="Roboto" panose="02000000000000000000" pitchFamily="2" charset="0"/>
              </a:rPr>
              <a:t>License plate labels – Simplified Document Routing setup, Test the Document Routing setup, Reprint from D365FO.</a:t>
            </a:r>
          </a:p>
          <a:p>
            <a:endParaRPr lang="en-US" b="0" i="0" dirty="0">
              <a:solidFill>
                <a:srgbClr val="40404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Email templates for Alerts and Workflows&gt; We have improved standard System and Organizational email templates that can be used in WF and added support to use them in the Alerts. HTML Email body editor, Placeholders overview and picker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Print management improvements &gt; Print management data entity for export print mgmt. from PROD to UAT, Save button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0" i="0" dirty="0">
              <a:solidFill>
                <a:srgbClr val="404040"/>
              </a:solidFill>
              <a:effectLst/>
              <a:latin typeface="Roboto" panose="02000000000000000000" pitchFamily="2" charset="0"/>
            </a:endParaRPr>
          </a:p>
          <a:p>
            <a:r>
              <a:rPr lang="en-US" b="0" i="0" dirty="0">
                <a:solidFill>
                  <a:srgbClr val="404040"/>
                </a:solidFill>
                <a:effectLst/>
                <a:latin typeface="Roboto" panose="02000000000000000000" pitchFamily="2" charset="0"/>
              </a:rPr>
              <a:t>It’s not just the product we deliver for free – there are also many POCs and Custom Solutions, all of them working on top of Docentric Free Edition and available on our website or on request.</a:t>
            </a:r>
            <a:endParaRPr lang="sl-SI" dirty="0"/>
          </a:p>
        </p:txBody>
      </p:sp>
      <p:sp>
        <p:nvSpPr>
          <p:cNvPr id="4" name="Slide Number Placeholder 3">
            <a:extLst>
              <a:ext uri="{FF2B5EF4-FFF2-40B4-BE49-F238E27FC236}">
                <a16:creationId xmlns:a16="http://schemas.microsoft.com/office/drawing/2014/main" id="{016F6739-42C8-7589-CE4C-668AE602DFA9}"/>
              </a:ext>
            </a:extLst>
          </p:cNvPr>
          <p:cNvSpPr>
            <a:spLocks noGrp="1"/>
          </p:cNvSpPr>
          <p:nvPr>
            <p:ph type="sldNum" sz="quarter" idx="5"/>
          </p:nvPr>
        </p:nvSpPr>
        <p:spPr/>
        <p:txBody>
          <a:bodyPr/>
          <a:lstStyle/>
          <a:p>
            <a:fld id="{854BBA9E-F3BA-4D98-A44B-7F15E0B3F97B}" type="slidenum">
              <a:rPr lang="sl-SI" smtClean="0"/>
              <a:t>22</a:t>
            </a:fld>
            <a:endParaRPr lang="sl-SI"/>
          </a:p>
        </p:txBody>
      </p:sp>
    </p:spTree>
    <p:extLst>
      <p:ext uri="{BB962C8B-B14F-4D97-AF65-F5344CB8AC3E}">
        <p14:creationId xmlns:p14="http://schemas.microsoft.com/office/powerpoint/2010/main" val="3641329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Roboto" panose="02000000000000000000" pitchFamily="2" charset="0"/>
              </a:rPr>
              <a:t>Advanced HTML editor for formatting the email bodies directly within D365FO.</a:t>
            </a:r>
            <a:br>
              <a:rPr lang="en-US"/>
            </a:br>
            <a:r>
              <a:rPr lang="en-US" b="0" i="0">
                <a:solidFill>
                  <a:srgbClr val="000000"/>
                </a:solidFill>
                <a:effectLst/>
                <a:latin typeface="Roboto" panose="02000000000000000000" pitchFamily="2" charset="0"/>
              </a:rPr>
              <a:t>Placeholders that can be used in every print destination field, for example: To, Subject, Attachment name, Email body etc. You can pick the placeholders from a list of placeholders available for the current report.</a:t>
            </a:r>
          </a:p>
          <a:p>
            <a:r>
              <a:rPr lang="en-US" b="0" i="0">
                <a:solidFill>
                  <a:srgbClr val="000000"/>
                </a:solidFill>
                <a:effectLst/>
                <a:latin typeface="Roboto" panose="02000000000000000000" pitchFamily="2" charset="0"/>
              </a:rPr>
              <a:t>Possibility to specify the email message </a:t>
            </a:r>
            <a:r>
              <a:rPr lang="en-US" b="1" i="0">
                <a:solidFill>
                  <a:srgbClr val="000000"/>
                </a:solidFill>
                <a:effectLst/>
                <a:latin typeface="Roboto" panose="02000000000000000000" pitchFamily="2" charset="0"/>
              </a:rPr>
              <a:t>From</a:t>
            </a:r>
            <a:r>
              <a:rPr lang="en-US" b="0" i="0">
                <a:solidFill>
                  <a:srgbClr val="000000"/>
                </a:solidFill>
                <a:effectLst/>
                <a:latin typeface="Roboto" panose="02000000000000000000" pitchFamily="2" charset="0"/>
              </a:rPr>
              <a:t> field which will be used instead of the user’s email address</a:t>
            </a:r>
          </a:p>
          <a:p>
            <a:r>
              <a:rPr lang="en-US" b="0" i="0">
                <a:solidFill>
                  <a:srgbClr val="000000"/>
                </a:solidFill>
                <a:effectLst/>
                <a:latin typeface="Roboto" panose="02000000000000000000" pitchFamily="2" charset="0"/>
              </a:rPr>
              <a:t>Possibility to specify the email message </a:t>
            </a:r>
            <a:r>
              <a:rPr lang="en-US" b="1" i="0">
                <a:solidFill>
                  <a:srgbClr val="000000"/>
                </a:solidFill>
                <a:effectLst/>
                <a:latin typeface="Roboto" panose="02000000000000000000" pitchFamily="2" charset="0"/>
              </a:rPr>
              <a:t>Bcc</a:t>
            </a:r>
            <a:r>
              <a:rPr lang="en-US" b="0" i="0">
                <a:solidFill>
                  <a:srgbClr val="000000"/>
                </a:solidFill>
                <a:effectLst/>
                <a:latin typeface="Roboto" panose="02000000000000000000" pitchFamily="2" charset="0"/>
              </a:rPr>
              <a:t> field.</a:t>
            </a:r>
          </a:p>
          <a:p>
            <a:r>
              <a:rPr lang="en-US" b="0" i="0">
                <a:solidFill>
                  <a:srgbClr val="000000"/>
                </a:solidFill>
                <a:effectLst/>
                <a:latin typeface="Roboto" panose="02000000000000000000" pitchFamily="2" charset="0"/>
              </a:rPr>
              <a:t>Possibility to email the reports without the attached output file. </a:t>
            </a:r>
            <a:endParaRPr lang="en-US"/>
          </a:p>
        </p:txBody>
      </p:sp>
      <p:sp>
        <p:nvSpPr>
          <p:cNvPr id="4" name="Slide Number Placeholder 3"/>
          <p:cNvSpPr>
            <a:spLocks noGrp="1"/>
          </p:cNvSpPr>
          <p:nvPr>
            <p:ph type="sldNum" sz="quarter" idx="5"/>
          </p:nvPr>
        </p:nvSpPr>
        <p:spPr/>
        <p:txBody>
          <a:bodyPr/>
          <a:lstStyle/>
          <a:p>
            <a:fld id="{854BBA9E-F3BA-4D98-A44B-7F15E0B3F97B}" type="slidenum">
              <a:rPr lang="sl-SI" smtClean="0"/>
              <a:t>23</a:t>
            </a:fld>
            <a:endParaRPr lang="sl-SI"/>
          </a:p>
        </p:txBody>
      </p:sp>
    </p:spTree>
    <p:extLst>
      <p:ext uri="{BB962C8B-B14F-4D97-AF65-F5344CB8AC3E}">
        <p14:creationId xmlns:p14="http://schemas.microsoft.com/office/powerpoint/2010/main" val="389789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EC163-B853-B1D9-368A-43A8FCB8D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F120C-AEF5-6EC2-2893-16D020FD2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537EC-0A6E-8F61-9E9B-ACEC5F4DD7FE}"/>
              </a:ext>
            </a:extLst>
          </p:cNvPr>
          <p:cNvSpPr>
            <a:spLocks noGrp="1"/>
          </p:cNvSpPr>
          <p:nvPr>
            <p:ph type="body" idx="1"/>
          </p:nvPr>
        </p:nvSpPr>
        <p:spPr/>
        <p:txBody>
          <a:bodyPr/>
          <a:lstStyle/>
          <a:p>
            <a:r>
              <a:rPr lang="en-US" b="0" i="0" dirty="0" err="1">
                <a:solidFill>
                  <a:srgbClr val="666666"/>
                </a:solidFill>
                <a:effectLst/>
                <a:latin typeface="open sans" panose="020B0606030504020204" pitchFamily="34" charset="0"/>
              </a:rPr>
              <a:t>DateTime</a:t>
            </a:r>
            <a:r>
              <a:rPr lang="en-US" b="0" i="0" dirty="0">
                <a:solidFill>
                  <a:srgbClr val="666666"/>
                </a:solidFill>
                <a:effectLst/>
                <a:latin typeface="open sans" panose="020B0606030504020204" pitchFamily="34" charset="0"/>
              </a:rPr>
              <a:t> personalization - gives users more options to manage the format of the date.  You can manage the date format where it is setting the month or day on the first position based on your language and date preference setting. </a:t>
            </a:r>
            <a:endParaRPr lang="sl-SI" dirty="0"/>
          </a:p>
        </p:txBody>
      </p:sp>
      <p:sp>
        <p:nvSpPr>
          <p:cNvPr id="4" name="Slide Number Placeholder 3">
            <a:extLst>
              <a:ext uri="{FF2B5EF4-FFF2-40B4-BE49-F238E27FC236}">
                <a16:creationId xmlns:a16="http://schemas.microsoft.com/office/drawing/2014/main" id="{B14284CE-9CA3-0B9A-43DB-90789451CCF5}"/>
              </a:ext>
            </a:extLst>
          </p:cNvPr>
          <p:cNvSpPr>
            <a:spLocks noGrp="1"/>
          </p:cNvSpPr>
          <p:nvPr>
            <p:ph type="sldNum" sz="quarter" idx="5"/>
          </p:nvPr>
        </p:nvSpPr>
        <p:spPr/>
        <p:txBody>
          <a:bodyPr/>
          <a:lstStyle/>
          <a:p>
            <a:fld id="{854BBA9E-F3BA-4D98-A44B-7F15E0B3F97B}" type="slidenum">
              <a:rPr lang="sl-SI" smtClean="0"/>
              <a:t>24</a:t>
            </a:fld>
            <a:endParaRPr lang="sl-SI"/>
          </a:p>
        </p:txBody>
      </p:sp>
    </p:spTree>
    <p:extLst>
      <p:ext uri="{BB962C8B-B14F-4D97-AF65-F5344CB8AC3E}">
        <p14:creationId xmlns:p14="http://schemas.microsoft.com/office/powerpoint/2010/main" val="203358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16670-F959-80A9-D783-9809EDA8A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31B9C-C219-F604-27D5-F1A6887B7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593CE-902D-D8B7-6AF2-AB7F92E28F92}"/>
              </a:ext>
            </a:extLst>
          </p:cNvPr>
          <p:cNvSpPr>
            <a:spLocks noGrp="1"/>
          </p:cNvSpPr>
          <p:nvPr>
            <p:ph type="body" idx="1"/>
          </p:nvPr>
        </p:nvSpPr>
        <p:spPr/>
        <p:txBody>
          <a:bodyPr/>
          <a:lstStyle/>
          <a:p>
            <a:r>
              <a:rPr lang="en-US" dirty="0"/>
              <a:t>System Administration &gt; Workspaces&gt; MXT X++ Interpreter</a:t>
            </a:r>
            <a:endParaRPr lang="sl-SI" dirty="0"/>
          </a:p>
        </p:txBody>
      </p:sp>
      <p:sp>
        <p:nvSpPr>
          <p:cNvPr id="4" name="Slide Number Placeholder 3">
            <a:extLst>
              <a:ext uri="{FF2B5EF4-FFF2-40B4-BE49-F238E27FC236}">
                <a16:creationId xmlns:a16="http://schemas.microsoft.com/office/drawing/2014/main" id="{9E27E053-155C-2945-622C-809BA1457B0D}"/>
              </a:ext>
            </a:extLst>
          </p:cNvPr>
          <p:cNvSpPr>
            <a:spLocks noGrp="1"/>
          </p:cNvSpPr>
          <p:nvPr>
            <p:ph type="sldNum" sz="quarter" idx="5"/>
          </p:nvPr>
        </p:nvSpPr>
        <p:spPr/>
        <p:txBody>
          <a:bodyPr/>
          <a:lstStyle/>
          <a:p>
            <a:fld id="{854BBA9E-F3BA-4D98-A44B-7F15E0B3F97B}" type="slidenum">
              <a:rPr lang="sl-SI" smtClean="0"/>
              <a:t>26</a:t>
            </a:fld>
            <a:endParaRPr lang="sl-SI"/>
          </a:p>
        </p:txBody>
      </p:sp>
    </p:spTree>
    <p:extLst>
      <p:ext uri="{BB962C8B-B14F-4D97-AF65-F5344CB8AC3E}">
        <p14:creationId xmlns:p14="http://schemas.microsoft.com/office/powerpoint/2010/main" val="69419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4BBA9E-F3BA-4D98-A44B-7F15E0B3F97B}" type="slidenum">
              <a:rPr lang="sl-SI" smtClean="0"/>
              <a:t>27</a:t>
            </a:fld>
            <a:endParaRPr lang="sl-SI"/>
          </a:p>
        </p:txBody>
      </p:sp>
    </p:spTree>
    <p:extLst>
      <p:ext uri="{BB962C8B-B14F-4D97-AF65-F5344CB8AC3E}">
        <p14:creationId xmlns:p14="http://schemas.microsoft.com/office/powerpoint/2010/main" val="1318581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4BBA9E-F3BA-4D98-A44B-7F15E0B3F97B}" type="slidenum">
              <a:rPr lang="sl-SI" smtClean="0"/>
              <a:t>28</a:t>
            </a:fld>
            <a:endParaRPr lang="sl-SI"/>
          </a:p>
        </p:txBody>
      </p:sp>
    </p:spTree>
    <p:extLst>
      <p:ext uri="{BB962C8B-B14F-4D97-AF65-F5344CB8AC3E}">
        <p14:creationId xmlns:p14="http://schemas.microsoft.com/office/powerpoint/2010/main" val="173888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overview of some Free community tools/solutions that you can use in your D365FO environment. </a:t>
            </a:r>
          </a:p>
          <a:p>
            <a:r>
              <a:rPr lang="en-US" dirty="0"/>
              <a:t>Some of them we have installed in our env and will demonstrate some features in live.</a:t>
            </a:r>
          </a:p>
          <a:p>
            <a:r>
              <a:rPr lang="en-US" dirty="0"/>
              <a:t>However, that is just our selection from many available free tools and their features.</a:t>
            </a:r>
          </a:p>
        </p:txBody>
      </p:sp>
      <p:sp>
        <p:nvSpPr>
          <p:cNvPr id="4" name="Slide Number Placeholder 3"/>
          <p:cNvSpPr>
            <a:spLocks noGrp="1"/>
          </p:cNvSpPr>
          <p:nvPr>
            <p:ph type="sldNum" sz="quarter" idx="5"/>
          </p:nvPr>
        </p:nvSpPr>
        <p:spPr/>
        <p:txBody>
          <a:bodyPr/>
          <a:lstStyle/>
          <a:p>
            <a:fld id="{854BBA9E-F3BA-4D98-A44B-7F15E0B3F97B}" type="slidenum">
              <a:rPr lang="sl-SI" smtClean="0"/>
              <a:t>4</a:t>
            </a:fld>
            <a:endParaRPr lang="sl-SI"/>
          </a:p>
        </p:txBody>
      </p:sp>
    </p:spTree>
    <p:extLst>
      <p:ext uri="{BB962C8B-B14F-4D97-AF65-F5344CB8AC3E}">
        <p14:creationId xmlns:p14="http://schemas.microsoft.com/office/powerpoint/2010/main" val="4149708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hnschrift SemiLight" panose="020B0502040204020203" pitchFamily="34" charset="0"/>
              </a:rPr>
              <a:t>A PowerShell module to handle different management tasks related to Microsoft Dynamics 365 Finance &amp; Operations</a:t>
            </a:r>
            <a:endParaRPr lang="sl-SI" sz="1200" dirty="0">
              <a:solidFill>
                <a:srgbClr val="000000"/>
              </a:solidFill>
              <a:latin typeface="Bahnschrift SemiLight"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30</a:t>
            </a:fld>
            <a:endParaRPr lang="sl-SI"/>
          </a:p>
        </p:txBody>
      </p:sp>
    </p:spTree>
    <p:extLst>
      <p:ext uri="{BB962C8B-B14F-4D97-AF65-F5344CB8AC3E}">
        <p14:creationId xmlns:p14="http://schemas.microsoft.com/office/powerpoint/2010/main" val="130253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The extension provides a convenient method to list and access tables in Microsoft Dynamics 365 for Finance and Operations (D365FO) via the Table Browser. It simplifies the process of searching for and opening tables in 'table browser mode,' making it an invaluable tool for developers and power users. Additionally, it aggregates and displays a complete list of data entities with fields from an instance. A new feature includes a detailed view for OData entities, presenting a comprehensive list of fields including </a:t>
            </a:r>
            <a:r>
              <a:rPr lang="en-US" b="0" i="0" dirty="0" err="1">
                <a:solidFill>
                  <a:srgbClr val="1F1F1F"/>
                </a:solidFill>
                <a:effectLst/>
                <a:latin typeface="Google Sans"/>
              </a:rPr>
              <a:t>enum</a:t>
            </a:r>
            <a:r>
              <a:rPr lang="en-US" b="0" i="0" dirty="0">
                <a:solidFill>
                  <a:srgbClr val="1F1F1F"/>
                </a:solidFill>
                <a:effectLst/>
                <a:latin typeface="Google Sans"/>
              </a:rPr>
              <a:t> values. Prerequisites: - Access to a D365FO instance. - Adequate permissions to access the '</a:t>
            </a:r>
            <a:r>
              <a:rPr lang="en-US" b="0" i="0" dirty="0" err="1">
                <a:solidFill>
                  <a:srgbClr val="1F1F1F"/>
                </a:solidFill>
                <a:effectLst/>
                <a:latin typeface="Google Sans"/>
              </a:rPr>
              <a:t>SysTableBrowser</a:t>
            </a:r>
            <a:r>
              <a:rPr lang="en-US" b="0" i="0" dirty="0">
                <a:solidFill>
                  <a:srgbClr val="1F1F1F"/>
                </a:solidFill>
                <a:effectLst/>
                <a:latin typeface="Google Sans"/>
              </a:rPr>
              <a:t>' menu item. The extension comes with a built-in table list. Currently based on D365FO - V 10.0.40/PU64. The table list does not include tables with property 'Visible=No' and deprecated (DEL_*) tables.</a:t>
            </a:r>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32</a:t>
            </a:fld>
            <a:endParaRPr lang="sl-SI"/>
          </a:p>
        </p:txBody>
      </p:sp>
    </p:spTree>
    <p:extLst>
      <p:ext uri="{BB962C8B-B14F-4D97-AF65-F5344CB8AC3E}">
        <p14:creationId xmlns:p14="http://schemas.microsoft.com/office/powerpoint/2010/main" val="1323797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A D365FO Extension that is compatible with Google Chrome and Microsoft Edge, allowing users :</a:t>
            </a:r>
          </a:p>
          <a:p>
            <a:r>
              <a:rPr lang="en-US" b="0" i="0" dirty="0">
                <a:solidFill>
                  <a:srgbClr val="1F1F1F"/>
                </a:solidFill>
                <a:effectLst/>
                <a:latin typeface="Google Sans"/>
              </a:rPr>
              <a:t>To change the color of the navigation bar per legal entity</a:t>
            </a:r>
          </a:p>
          <a:p>
            <a:r>
              <a:rPr lang="en-US" b="0" i="0" dirty="0">
                <a:solidFill>
                  <a:srgbClr val="1F1F1F"/>
                </a:solidFill>
                <a:effectLst/>
                <a:latin typeface="Google Sans"/>
              </a:rPr>
              <a:t>To show the database names of forms fields </a:t>
            </a:r>
          </a:p>
          <a:p>
            <a:r>
              <a:rPr lang="en-US" b="0" i="0" dirty="0">
                <a:solidFill>
                  <a:srgbClr val="1F1F1F"/>
                </a:solidFill>
                <a:effectLst/>
                <a:latin typeface="Google Sans"/>
              </a:rPr>
              <a:t>You can also add screenshot capturing to the task recorder. </a:t>
            </a:r>
            <a:br>
              <a:rPr lang="en-US" dirty="0"/>
            </a:br>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33</a:t>
            </a:fld>
            <a:endParaRPr lang="sl-SI"/>
          </a:p>
        </p:txBody>
      </p:sp>
    </p:spTree>
    <p:extLst>
      <p:ext uri="{BB962C8B-B14F-4D97-AF65-F5344CB8AC3E}">
        <p14:creationId xmlns:p14="http://schemas.microsoft.com/office/powerpoint/2010/main" val="132633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9BD70-0487-9E99-CE4F-26C59C665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53CFC-754B-D42A-45D9-07513A9BD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54DE1-C44B-0526-0834-B23911F0EAB4}"/>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6A4E6F24-6EAB-812F-0B7B-5928688FE23B}"/>
              </a:ext>
            </a:extLst>
          </p:cNvPr>
          <p:cNvSpPr>
            <a:spLocks noGrp="1"/>
          </p:cNvSpPr>
          <p:nvPr>
            <p:ph type="sldNum" sz="quarter" idx="5"/>
          </p:nvPr>
        </p:nvSpPr>
        <p:spPr/>
        <p:txBody>
          <a:bodyPr/>
          <a:lstStyle/>
          <a:p>
            <a:fld id="{854BBA9E-F3BA-4D98-A44B-7F15E0B3F97B}" type="slidenum">
              <a:rPr lang="sl-SI" smtClean="0"/>
              <a:t>34</a:t>
            </a:fld>
            <a:endParaRPr lang="sl-SI"/>
          </a:p>
        </p:txBody>
      </p:sp>
    </p:spTree>
    <p:extLst>
      <p:ext uri="{BB962C8B-B14F-4D97-AF65-F5344CB8AC3E}">
        <p14:creationId xmlns:p14="http://schemas.microsoft.com/office/powerpoint/2010/main" val="3262238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Utility form that shows records from table or view in grid</a:t>
            </a:r>
            <a:endParaRPr lang="sl-S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Roboto" panose="02000000000000000000" pitchFamily="2" charset="0"/>
              </a:rPr>
              <a:t>However, it is important to realize that the names of each column will be the name of the field of the table. </a:t>
            </a:r>
            <a:r>
              <a:rPr lang="en-US" b="0" i="0">
                <a:solidFill>
                  <a:srgbClr val="444444"/>
                </a:solidFill>
                <a:effectLst/>
                <a:latin typeface="Roboto" panose="02000000000000000000" pitchFamily="2" charset="0"/>
              </a:rPr>
              <a:t>It will not show the ‘label’ property of each field.</a:t>
            </a:r>
            <a:endParaRPr lang="en-US" sz="1200" dirty="0"/>
          </a:p>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36</a:t>
            </a:fld>
            <a:endParaRPr lang="sl-SI"/>
          </a:p>
        </p:txBody>
      </p:sp>
    </p:spTree>
    <p:extLst>
      <p:ext uri="{BB962C8B-B14F-4D97-AF65-F5344CB8AC3E}">
        <p14:creationId xmlns:p14="http://schemas.microsoft.com/office/powerpoint/2010/main" val="298071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places in FO where you need to know </a:t>
            </a:r>
            <a:r>
              <a:rPr lang="en-US" dirty="0" err="1"/>
              <a:t>LabelId</a:t>
            </a:r>
            <a:r>
              <a:rPr lang="en-US" dirty="0"/>
              <a:t>, for example while you are working with ER.</a:t>
            </a:r>
            <a:endParaRPr lang="sl-SI" dirty="0"/>
          </a:p>
        </p:txBody>
      </p:sp>
      <p:sp>
        <p:nvSpPr>
          <p:cNvPr id="4" name="Slide Number Placeholder 3"/>
          <p:cNvSpPr>
            <a:spLocks noGrp="1"/>
          </p:cNvSpPr>
          <p:nvPr>
            <p:ph type="sldNum" sz="quarter" idx="5"/>
          </p:nvPr>
        </p:nvSpPr>
        <p:spPr/>
        <p:txBody>
          <a:bodyPr/>
          <a:lstStyle/>
          <a:p>
            <a:fld id="{854BBA9E-F3BA-4D98-A44B-7F15E0B3F97B}" type="slidenum">
              <a:rPr lang="sl-SI" smtClean="0"/>
              <a:t>38</a:t>
            </a:fld>
            <a:endParaRPr lang="sl-SI"/>
          </a:p>
        </p:txBody>
      </p:sp>
    </p:spTree>
    <p:extLst>
      <p:ext uri="{BB962C8B-B14F-4D97-AF65-F5344CB8AC3E}">
        <p14:creationId xmlns:p14="http://schemas.microsoft.com/office/powerpoint/2010/main" val="2287828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FB80-3763-6939-A680-2B1D49CDA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11FCE-8168-7D36-3E4E-B4C9A0C11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64D3-7CED-31BB-F814-D4A6CFB182D7}"/>
              </a:ext>
            </a:extLst>
          </p:cNvPr>
          <p:cNvSpPr>
            <a:spLocks noGrp="1"/>
          </p:cNvSpPr>
          <p:nvPr>
            <p:ph type="body" idx="1"/>
          </p:nvPr>
        </p:nvSpPr>
        <p:spPr/>
        <p:txBody>
          <a:bodyPr/>
          <a:lstStyle/>
          <a:p>
            <a:r>
              <a:rPr lang="en-US" dirty="0"/>
              <a:t>DEMO: </a:t>
            </a:r>
          </a:p>
          <a:p>
            <a:pPr marL="171450" indent="-171450">
              <a:buFont typeface="Arial" panose="020B0604020202020204" pitchFamily="34" charset="0"/>
              <a:buChar char="•"/>
            </a:pPr>
            <a:r>
              <a:rPr lang="en-US" dirty="0"/>
              <a:t>Customer account statement &gt; Records to include &gt; Filter,  </a:t>
            </a:r>
            <a:r>
              <a:rPr lang="en-US" dirty="0" err="1"/>
              <a:t>AccountNum</a:t>
            </a:r>
            <a:r>
              <a:rPr lang="en-US" dirty="0"/>
              <a:t>=US-00?, Preview</a:t>
            </a:r>
          </a:p>
          <a:p>
            <a:pPr marL="628650" lvl="1" indent="-171450">
              <a:buFont typeface="Arial" panose="020B0604020202020204" pitchFamily="34" charset="0"/>
              <a:buChar char="•"/>
            </a:pPr>
            <a:r>
              <a:rPr lang="en-US" dirty="0"/>
              <a:t>Exists Join </a:t>
            </a:r>
            <a:r>
              <a:rPr lang="en-US" dirty="0" err="1"/>
              <a:t>CredManCreditLimitAdvanced</a:t>
            </a:r>
            <a:r>
              <a:rPr lang="en-US" dirty="0"/>
              <a:t> (Temporary credit limits)</a:t>
            </a:r>
          </a:p>
          <a:p>
            <a:pPr marL="171450" indent="-171450">
              <a:buFont typeface="Arial" panose="020B0604020202020204" pitchFamily="34" charset="0"/>
              <a:buChar char="•"/>
            </a:pPr>
            <a:r>
              <a:rPr lang="en-US" dirty="0"/>
              <a:t>Copy query SQL (to SSMS)</a:t>
            </a:r>
            <a:br>
              <a:rPr lang="en-US" dirty="0"/>
            </a:br>
            <a:endParaRPr lang="en-US" dirty="0"/>
          </a:p>
          <a:p>
            <a:pPr marL="171450" indent="-171450">
              <a:buFont typeface="Arial" panose="020B0604020202020204" pitchFamily="34" charset="0"/>
              <a:buChar char="•"/>
            </a:pPr>
            <a:r>
              <a:rPr lang="en-US" dirty="0"/>
              <a:t>All customers &gt; Docentric Query Browser</a:t>
            </a:r>
          </a:p>
          <a:p>
            <a:pPr marL="628650" lvl="1" indent="-171450">
              <a:buFont typeface="Arial" panose="020B0604020202020204" pitchFamily="34" charset="0"/>
              <a:buChar char="•"/>
            </a:pPr>
            <a:r>
              <a:rPr lang="en-US" dirty="0"/>
              <a:t>Customer(with email()), </a:t>
            </a:r>
            <a:r>
              <a:rPr lang="en-US" dirty="0" err="1"/>
              <a:t>ItemId</a:t>
            </a:r>
            <a:r>
              <a:rPr lang="en-US" dirty="0"/>
              <a:t>, </a:t>
            </a:r>
            <a:r>
              <a:rPr lang="en-US" dirty="0" err="1"/>
              <a:t>InvoiceDate</a:t>
            </a:r>
            <a:r>
              <a:rPr lang="en-US" dirty="0"/>
              <a:t> for </a:t>
            </a:r>
            <a:r>
              <a:rPr lang="en-US" dirty="0" err="1"/>
              <a:t>InvoiceDate</a:t>
            </a:r>
            <a:r>
              <a:rPr lang="en-US" dirty="0"/>
              <a:t> range (</a:t>
            </a:r>
            <a:r>
              <a:rPr lang="en-US" dirty="0" err="1"/>
              <a:t>CustTable</a:t>
            </a:r>
            <a:r>
              <a:rPr lang="en-US" dirty="0"/>
              <a:t>&gt;</a:t>
            </a:r>
            <a:r>
              <a:rPr lang="en-US" dirty="0" err="1"/>
              <a:t>CustInovoiceJour</a:t>
            </a:r>
            <a:r>
              <a:rPr lang="en-US" dirty="0"/>
              <a:t>&gt;</a:t>
            </a:r>
            <a:r>
              <a:rPr lang="en-US" dirty="0" err="1"/>
              <a:t>CustInvoiceTran</a:t>
            </a:r>
            <a:r>
              <a:rPr lang="en-US" dirty="0"/>
              <a:t>)</a:t>
            </a:r>
          </a:p>
          <a:p>
            <a:pPr marL="628650" lvl="1" indent="-171450">
              <a:buFont typeface="Arial" panose="020B0604020202020204" pitchFamily="34" charset="0"/>
              <a:buChar char="•"/>
            </a:pPr>
            <a:r>
              <a:rPr lang="en-US" dirty="0"/>
              <a:t>Sum of Qty by </a:t>
            </a:r>
            <a:r>
              <a:rPr lang="en-US" dirty="0" err="1"/>
              <a:t>ItemId</a:t>
            </a:r>
            <a:r>
              <a:rPr lang="en-US" dirty="0"/>
              <a:t> and Customer (for </a:t>
            </a:r>
            <a:r>
              <a:rPr lang="en-US" dirty="0" err="1"/>
              <a:t>InvoiceDate</a:t>
            </a:r>
            <a:r>
              <a:rPr lang="en-US" dirty="0"/>
              <a:t> range)</a:t>
            </a:r>
          </a:p>
          <a:p>
            <a:pPr marL="628650" lvl="1" indent="-171450">
              <a:buFont typeface="Arial" panose="020B0604020202020204" pitchFamily="34" charset="0"/>
              <a:buChar char="•"/>
            </a:pPr>
            <a:r>
              <a:rPr lang="en-US" dirty="0"/>
              <a:t>Note that all custom ranges are WHERE, but we plan also ON option</a:t>
            </a:r>
          </a:p>
        </p:txBody>
      </p:sp>
      <p:sp>
        <p:nvSpPr>
          <p:cNvPr id="4" name="Slide Number Placeholder 3">
            <a:extLst>
              <a:ext uri="{FF2B5EF4-FFF2-40B4-BE49-F238E27FC236}">
                <a16:creationId xmlns:a16="http://schemas.microsoft.com/office/drawing/2014/main" id="{2199EE8D-818A-355B-3224-81027708A6DE}"/>
              </a:ext>
            </a:extLst>
          </p:cNvPr>
          <p:cNvSpPr>
            <a:spLocks noGrp="1"/>
          </p:cNvSpPr>
          <p:nvPr>
            <p:ph type="sldNum" sz="quarter" idx="5"/>
          </p:nvPr>
        </p:nvSpPr>
        <p:spPr/>
        <p:txBody>
          <a:bodyPr/>
          <a:lstStyle/>
          <a:p>
            <a:fld id="{854BBA9E-F3BA-4D98-A44B-7F15E0B3F97B}" type="slidenum">
              <a:rPr lang="sl-SI" smtClean="0"/>
              <a:t>41</a:t>
            </a:fld>
            <a:endParaRPr lang="sl-SI"/>
          </a:p>
        </p:txBody>
      </p:sp>
    </p:spTree>
    <p:extLst>
      <p:ext uri="{BB962C8B-B14F-4D97-AF65-F5344CB8AC3E}">
        <p14:creationId xmlns:p14="http://schemas.microsoft.com/office/powerpoint/2010/main" val="104019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TODO</a:t>
            </a:r>
          </a:p>
        </p:txBody>
      </p:sp>
      <p:sp>
        <p:nvSpPr>
          <p:cNvPr id="4" name="Slide Number Placeholder 3"/>
          <p:cNvSpPr>
            <a:spLocks noGrp="1"/>
          </p:cNvSpPr>
          <p:nvPr>
            <p:ph type="sldNum" sz="quarter" idx="5"/>
          </p:nvPr>
        </p:nvSpPr>
        <p:spPr/>
        <p:txBody>
          <a:bodyPr/>
          <a:lstStyle/>
          <a:p>
            <a:fld id="{854BBA9E-F3BA-4D98-A44B-7F15E0B3F97B}" type="slidenum">
              <a:rPr lang="sl-SI" smtClean="0"/>
              <a:t>46</a:t>
            </a:fld>
            <a:endParaRPr lang="sl-SI"/>
          </a:p>
        </p:txBody>
      </p:sp>
    </p:spTree>
    <p:extLst>
      <p:ext uri="{BB962C8B-B14F-4D97-AF65-F5344CB8AC3E}">
        <p14:creationId xmlns:p14="http://schemas.microsoft.com/office/powerpoint/2010/main" val="2799263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F5160-1D0F-CD40-20EE-211A1B8EE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A5608-6146-C7C2-B8F4-0E2D4DD08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A4239-8483-D4AE-D33E-47574407B9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Risky, but ONLY if used inappropriately. Do not give it automatically to all business users, not even to all admins.</a:t>
            </a:r>
          </a:p>
        </p:txBody>
      </p:sp>
      <p:sp>
        <p:nvSpPr>
          <p:cNvPr id="4" name="Slide Number Placeholder 3">
            <a:extLst>
              <a:ext uri="{FF2B5EF4-FFF2-40B4-BE49-F238E27FC236}">
                <a16:creationId xmlns:a16="http://schemas.microsoft.com/office/drawing/2014/main" id="{446276FE-DBFF-3FE2-542D-AF314114034A}"/>
              </a:ext>
            </a:extLst>
          </p:cNvPr>
          <p:cNvSpPr>
            <a:spLocks noGrp="1"/>
          </p:cNvSpPr>
          <p:nvPr>
            <p:ph type="sldNum" sz="quarter" idx="5"/>
          </p:nvPr>
        </p:nvSpPr>
        <p:spPr/>
        <p:txBody>
          <a:bodyPr/>
          <a:lstStyle/>
          <a:p>
            <a:fld id="{854BBA9E-F3BA-4D98-A44B-7F15E0B3F97B}" type="slidenum">
              <a:rPr lang="sl-SI" smtClean="0"/>
              <a:t>47</a:t>
            </a:fld>
            <a:endParaRPr lang="sl-SI"/>
          </a:p>
        </p:txBody>
      </p:sp>
    </p:spTree>
    <p:extLst>
      <p:ext uri="{BB962C8B-B14F-4D97-AF65-F5344CB8AC3E}">
        <p14:creationId xmlns:p14="http://schemas.microsoft.com/office/powerpoint/2010/main" val="1093912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24B9-42D3-F317-FCA1-17959BA8C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CD208-5431-3F4E-DBF3-EA3199039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69CC6-8C92-77C7-DF99-E8937C8DE630}"/>
              </a:ext>
            </a:extLst>
          </p:cNvPr>
          <p:cNvSpPr>
            <a:spLocks noGrp="1"/>
          </p:cNvSpPr>
          <p:nvPr>
            <p:ph type="body" idx="1"/>
          </p:nvPr>
        </p:nvSpPr>
        <p:spPr/>
        <p:txBody>
          <a:bodyPr/>
          <a:lstStyle/>
          <a:p>
            <a:endParaRPr lang="sl-SI" dirty="0"/>
          </a:p>
        </p:txBody>
      </p:sp>
      <p:sp>
        <p:nvSpPr>
          <p:cNvPr id="4" name="Slide Number Placeholder 3">
            <a:extLst>
              <a:ext uri="{FF2B5EF4-FFF2-40B4-BE49-F238E27FC236}">
                <a16:creationId xmlns:a16="http://schemas.microsoft.com/office/drawing/2014/main" id="{3E432B6C-97AB-C7BD-F366-785FDB2B650B}"/>
              </a:ext>
            </a:extLst>
          </p:cNvPr>
          <p:cNvSpPr>
            <a:spLocks noGrp="1"/>
          </p:cNvSpPr>
          <p:nvPr>
            <p:ph type="sldNum" sz="quarter" idx="5"/>
          </p:nvPr>
        </p:nvSpPr>
        <p:spPr/>
        <p:txBody>
          <a:bodyPr/>
          <a:lstStyle/>
          <a:p>
            <a:fld id="{854BBA9E-F3BA-4D98-A44B-7F15E0B3F97B}" type="slidenum">
              <a:rPr lang="sl-SI" smtClean="0"/>
              <a:t>48</a:t>
            </a:fld>
            <a:endParaRPr lang="sl-SI"/>
          </a:p>
        </p:txBody>
      </p:sp>
    </p:spTree>
    <p:extLst>
      <p:ext uri="{BB962C8B-B14F-4D97-AF65-F5344CB8AC3E}">
        <p14:creationId xmlns:p14="http://schemas.microsoft.com/office/powerpoint/2010/main" val="221743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24242"/>
                </a:solidFill>
                <a:effectLst/>
                <a:latin typeface="Segoe Sans"/>
              </a:rPr>
              <a:t>These tools are created by passionate experts, MVPs, and community contributors, and by using them thoughtfully and with care we can speed up our work and be more efficient.</a:t>
            </a:r>
          </a:p>
          <a:p>
            <a:endParaRPr lang="en-US" b="1" i="0" dirty="0">
              <a:solidFill>
                <a:srgbClr val="424242"/>
              </a:solidFill>
              <a:effectLst/>
              <a:latin typeface="Segoe Sans"/>
            </a:endParaRPr>
          </a:p>
          <a:p>
            <a:r>
              <a:rPr lang="en-US" b="1" i="0" dirty="0">
                <a:solidFill>
                  <a:srgbClr val="424242"/>
                </a:solidFill>
                <a:effectLst/>
                <a:latin typeface="Segoe Sans"/>
              </a:rPr>
              <a:t>We've categorized some of them into four groups, which are as follows:</a:t>
            </a:r>
          </a:p>
          <a:p>
            <a:pPr marL="514350" indent="-514350">
              <a:buFont typeface="+mj-lt"/>
              <a:buAutoNum type="arabicPeriod"/>
            </a:pPr>
            <a:r>
              <a:rPr lang="en-US" sz="1200" dirty="0">
                <a:solidFill>
                  <a:schemeClr val="tx1"/>
                </a:solidFill>
                <a:latin typeface="Bahnschrift SemiLight" panose="020B0502040204020203" pitchFamily="34" charset="0"/>
              </a:rPr>
              <a:t>Embedded D365FO tools – are accessible from menus from your D365FO client, part of environment</a:t>
            </a:r>
          </a:p>
          <a:p>
            <a:pPr marL="514350" indent="-514350">
              <a:buFont typeface="+mj-lt"/>
              <a:buAutoNum type="arabicPeriod"/>
            </a:pPr>
            <a:r>
              <a:rPr lang="en-US" sz="1200" dirty="0">
                <a:solidFill>
                  <a:schemeClr val="tx1"/>
                </a:solidFill>
                <a:latin typeface="Bahnschrift SemiLight" panose="020B0502040204020203" pitchFamily="34" charset="0"/>
              </a:rPr>
              <a:t>External Admin tools – outside of the D365FO, these are some power shell scripts</a:t>
            </a:r>
          </a:p>
          <a:p>
            <a:pPr marL="514350" indent="-514350">
              <a:buFont typeface="+mj-lt"/>
              <a:buAutoNum type="arabicPeriod"/>
            </a:pPr>
            <a:r>
              <a:rPr lang="en-US" sz="1200" dirty="0">
                <a:solidFill>
                  <a:schemeClr val="tx1"/>
                </a:solidFill>
                <a:latin typeface="Bahnschrift SemiLight" panose="020B0502040204020203" pitchFamily="34" charset="0"/>
              </a:rPr>
              <a:t>Browser extensions – part of user browser that each user can install</a:t>
            </a:r>
          </a:p>
          <a:p>
            <a:pPr marL="514350" indent="-514350">
              <a:buFont typeface="+mj-lt"/>
              <a:buAutoNum type="arabicPeriod"/>
            </a:pPr>
            <a:r>
              <a:rPr lang="en-US" sz="1200" dirty="0">
                <a:solidFill>
                  <a:srgbClr val="05A89F"/>
                </a:solidFill>
                <a:latin typeface="Bahnschrift SemiLight" panose="020B0502040204020203" pitchFamily="34" charset="0"/>
              </a:rPr>
              <a:t>Developer tools  - part of VS</a:t>
            </a:r>
            <a:endParaRPr lang="en-US" b="1" i="0" dirty="0">
              <a:solidFill>
                <a:srgbClr val="424242"/>
              </a:solidFill>
              <a:effectLst/>
              <a:latin typeface="Segoe Sans"/>
            </a:endParaRPr>
          </a:p>
          <a:p>
            <a:endParaRPr lang="en-US" b="0" i="0" dirty="0">
              <a:solidFill>
                <a:srgbClr val="424242"/>
              </a:solidFill>
              <a:effectLst/>
              <a:latin typeface="Segoe Sans"/>
            </a:endParaRPr>
          </a:p>
          <a:p>
            <a:r>
              <a:rPr lang="en-US" b="0" i="0" dirty="0">
                <a:solidFill>
                  <a:srgbClr val="424242"/>
                </a:solidFill>
                <a:effectLst/>
                <a:latin typeface="Segoe Sans"/>
              </a:rPr>
              <a:t>Whether you're a developer, consultant, or administrator, there's something here for you. So, let’s dive in and explore how these tools can make your work easier, faster, and more efficient.</a:t>
            </a:r>
            <a:endParaRPr lang="sl-SI" dirty="0"/>
          </a:p>
        </p:txBody>
      </p:sp>
      <p:sp>
        <p:nvSpPr>
          <p:cNvPr id="4" name="Slide Number Placeholder 3"/>
          <p:cNvSpPr>
            <a:spLocks noGrp="1"/>
          </p:cNvSpPr>
          <p:nvPr>
            <p:ph type="sldNum" sz="quarter" idx="5"/>
          </p:nvPr>
        </p:nvSpPr>
        <p:spPr/>
        <p:txBody>
          <a:bodyPr/>
          <a:lstStyle/>
          <a:p>
            <a:fld id="{854BBA9E-F3BA-4D98-A44B-7F15E0B3F97B}" type="slidenum">
              <a:rPr lang="sl-SI" smtClean="0"/>
              <a:t>5</a:t>
            </a:fld>
            <a:endParaRPr lang="sl-SI"/>
          </a:p>
        </p:txBody>
      </p:sp>
    </p:spTree>
    <p:extLst>
      <p:ext uri="{BB962C8B-B14F-4D97-AF65-F5344CB8AC3E}">
        <p14:creationId xmlns:p14="http://schemas.microsoft.com/office/powerpoint/2010/main" val="36648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are inside your environment, and you treat it as any third part solution or your custom code.</a:t>
            </a:r>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6</a:t>
            </a:fld>
            <a:endParaRPr lang="sl-SI"/>
          </a:p>
        </p:txBody>
      </p:sp>
    </p:spTree>
    <p:extLst>
      <p:ext uri="{BB962C8B-B14F-4D97-AF65-F5344CB8AC3E}">
        <p14:creationId xmlns:p14="http://schemas.microsoft.com/office/powerpoint/2010/main" val="159592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27272"/>
                </a:solidFill>
                <a:effectLst/>
                <a:latin typeface="Noto Sans" panose="020B0502040504020204" pitchFamily="34" charset="0"/>
              </a:rPr>
              <a:t>In Dynamics AX 2012 and earlier it was possible for power users to be able to open and browse the contents of the AOT (Application Object Tree) from the UI. This functionality was removed in Dynamics 365 for Finance and Operations as all development is now done in Visual Studio.  </a:t>
            </a:r>
            <a:r>
              <a:rPr lang="en-US" b="0" i="0" dirty="0">
                <a:solidFill>
                  <a:srgbClr val="727272"/>
                </a:solidFill>
                <a:effectLst/>
                <a:latin typeface="Noto Sans" panose="020B0502040204020203" pitchFamily="34" charset="0"/>
              </a:rPr>
              <a:t>With the AOT Browser it is now possible to browse the objects in the AOT from the D365FO web interface.</a:t>
            </a:r>
          </a:p>
          <a:p>
            <a:r>
              <a:rPr lang="en-US" b="0" i="0" dirty="0">
                <a:solidFill>
                  <a:srgbClr val="727272"/>
                </a:solidFill>
                <a:effectLst/>
                <a:latin typeface="Noto Sans" panose="020B0502040504020204" pitchFamily="34" charset="0"/>
              </a:rPr>
              <a:t>It is necessary to </a:t>
            </a:r>
            <a:r>
              <a:rPr lang="en-US" sz="1400" b="1" i="0" dirty="0">
                <a:solidFill>
                  <a:srgbClr val="727272"/>
                </a:solidFill>
                <a:effectLst/>
                <a:latin typeface="Noto Sans" panose="020B0502040504020204" pitchFamily="34" charset="0"/>
              </a:rPr>
              <a:t>populate the list of AOT objects </a:t>
            </a:r>
            <a:r>
              <a:rPr lang="en-US" b="0" i="0" dirty="0">
                <a:solidFill>
                  <a:srgbClr val="727272"/>
                </a:solidFill>
                <a:effectLst/>
                <a:latin typeface="Noto Sans" panose="020B0502040504020204" pitchFamily="34" charset="0"/>
              </a:rPr>
              <a:t>after installing AOT Browser. This is achieved by clicking the Populate AOT objects button. It is recommended to run this as a batch job as it can take several minutes to complete. It is also recommended to schedule the batch job with </a:t>
            </a:r>
            <a:r>
              <a:rPr lang="en-US" b="0" i="0" dirty="0" err="1">
                <a:solidFill>
                  <a:srgbClr val="727272"/>
                </a:solidFill>
                <a:effectLst/>
                <a:latin typeface="Noto Sans" panose="020B0502040504020204" pitchFamily="34" charset="0"/>
              </a:rPr>
              <a:t>recurrance</a:t>
            </a:r>
            <a:r>
              <a:rPr lang="en-US" b="0" i="0" dirty="0">
                <a:solidFill>
                  <a:srgbClr val="727272"/>
                </a:solidFill>
                <a:effectLst/>
                <a:latin typeface="Noto Sans" panose="020B0502040504020204" pitchFamily="34" charset="0"/>
              </a:rPr>
              <a:t> so that the list is up-to-date with all of the objects in the AOT.</a:t>
            </a:r>
          </a:p>
          <a:p>
            <a:endParaRPr lang="en-US" b="0" i="0" dirty="0">
              <a:solidFill>
                <a:srgbClr val="727272"/>
              </a:solidFill>
              <a:effectLst/>
              <a:latin typeface="Noto Sans" panose="020B0502040504020204" pitchFamily="34" charset="0"/>
            </a:endParaRPr>
          </a:p>
          <a:p>
            <a:r>
              <a:rPr lang="en-US" b="1" i="0" dirty="0" err="1">
                <a:solidFill>
                  <a:srgbClr val="727272"/>
                </a:solidFill>
                <a:effectLst/>
                <a:latin typeface="Noto Sans" panose="020B0502040504020204" pitchFamily="34" charset="0"/>
              </a:rPr>
              <a:t>ViewExtensions</a:t>
            </a:r>
            <a:r>
              <a:rPr lang="en-US" b="1" i="0" dirty="0">
                <a:solidFill>
                  <a:srgbClr val="727272"/>
                </a:solidFill>
                <a:effectLst/>
                <a:latin typeface="Noto Sans" panose="020B0502040504020204" pitchFamily="34" charset="0"/>
              </a:rPr>
              <a:t> inline/separate note &gt; </a:t>
            </a:r>
            <a:r>
              <a:rPr lang="en-US" b="0" i="0" dirty="0">
                <a:solidFill>
                  <a:srgbClr val="727272"/>
                </a:solidFill>
                <a:effectLst/>
                <a:latin typeface="Noto Sans" panose="020B0502040504020204" pitchFamily="34" charset="0"/>
              </a:rPr>
              <a:t>When enabled, extensions will be shown in the tree where they belong. They are bolded and have the name of the extension they belong to in parenthesis after the name. When the toggle is disabled, the extensions show up as a separate node at the bottom of the tree.</a:t>
            </a:r>
            <a:endParaRPr lang="en-US" b="1" i="0" dirty="0">
              <a:solidFill>
                <a:srgbClr val="727272"/>
              </a:solidFill>
              <a:effectLst/>
              <a:latin typeface="Noto Sans" panose="020B0502040504020204" pitchFamily="34" charset="0"/>
            </a:endParaRPr>
          </a:p>
          <a:p>
            <a:endParaRPr lang="en-US" b="0" i="0" dirty="0">
              <a:solidFill>
                <a:srgbClr val="727272"/>
              </a:solidFill>
              <a:effectLst/>
              <a:latin typeface="Noto Sans" panose="020B0502040504020204" pitchFamily="34" charset="0"/>
            </a:endParaRPr>
          </a:p>
          <a:p>
            <a:r>
              <a:rPr lang="en-US" b="1" i="0" dirty="0" err="1">
                <a:solidFill>
                  <a:srgbClr val="727272"/>
                </a:solidFill>
                <a:effectLst/>
                <a:latin typeface="Noto Sans" panose="020B0502040504020204" pitchFamily="34" charset="0"/>
              </a:rPr>
              <a:t>ViewSorceCode</a:t>
            </a:r>
            <a:r>
              <a:rPr lang="en-US" b="1" i="0" dirty="0">
                <a:solidFill>
                  <a:srgbClr val="727272"/>
                </a:solidFill>
                <a:effectLst/>
                <a:latin typeface="Noto Sans" panose="020B0502040504020204" pitchFamily="34" charset="0"/>
              </a:rPr>
              <a:t> &gt; </a:t>
            </a:r>
            <a:r>
              <a:rPr lang="en-US" b="0" i="0" dirty="0">
                <a:solidFill>
                  <a:srgbClr val="727272"/>
                </a:solidFill>
                <a:effectLst/>
                <a:latin typeface="Noto Sans" panose="020B0502040504020204" pitchFamily="34" charset="0"/>
              </a:rPr>
              <a:t>This feature uses a disk based metadata provider that reads the source code directly from the source XML files in the metadata directory. Enabling this button is only supported in environments that contain source code, such as </a:t>
            </a:r>
            <a:r>
              <a:rPr lang="en-US" b="0" i="0" dirty="0" err="1">
                <a:solidFill>
                  <a:srgbClr val="727272"/>
                </a:solidFill>
                <a:effectLst/>
                <a:latin typeface="Noto Sans" panose="020B0502040504020204" pitchFamily="34" charset="0"/>
              </a:rPr>
              <a:t>DevBox</a:t>
            </a:r>
            <a:r>
              <a:rPr lang="en-US" b="0" i="0" dirty="0">
                <a:solidFill>
                  <a:srgbClr val="727272"/>
                </a:solidFill>
                <a:effectLst/>
                <a:latin typeface="Noto Sans" panose="020B0502040504020204" pitchFamily="34" charset="0"/>
              </a:rPr>
              <a:t> or UDE.</a:t>
            </a:r>
          </a:p>
          <a:p>
            <a:endParaRPr lang="en-US" b="0" i="0" dirty="0">
              <a:solidFill>
                <a:srgbClr val="727272"/>
              </a:solidFill>
              <a:effectLst/>
              <a:latin typeface="Noto Sans" panose="020B0502040504020204" pitchFamily="34" charset="0"/>
            </a:endParaRPr>
          </a:p>
          <a:p>
            <a:endParaRPr lang="sl-SI" b="1" dirty="0"/>
          </a:p>
        </p:txBody>
      </p:sp>
      <p:sp>
        <p:nvSpPr>
          <p:cNvPr id="4" name="Slide Number Placeholder 3"/>
          <p:cNvSpPr>
            <a:spLocks noGrp="1"/>
          </p:cNvSpPr>
          <p:nvPr>
            <p:ph type="sldNum" sz="quarter" idx="5"/>
          </p:nvPr>
        </p:nvSpPr>
        <p:spPr/>
        <p:txBody>
          <a:bodyPr/>
          <a:lstStyle/>
          <a:p>
            <a:fld id="{854BBA9E-F3BA-4D98-A44B-7F15E0B3F97B}" type="slidenum">
              <a:rPr lang="sl-SI" smtClean="0"/>
              <a:t>7</a:t>
            </a:fld>
            <a:endParaRPr lang="sl-SI"/>
          </a:p>
        </p:txBody>
      </p:sp>
    </p:spTree>
    <p:extLst>
      <p:ext uri="{BB962C8B-B14F-4D97-AF65-F5344CB8AC3E}">
        <p14:creationId xmlns:p14="http://schemas.microsoft.com/office/powerpoint/2010/main" val="237880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9</a:t>
            </a:fld>
            <a:endParaRPr lang="sl-SI"/>
          </a:p>
        </p:txBody>
      </p:sp>
    </p:spTree>
    <p:extLst>
      <p:ext uri="{BB962C8B-B14F-4D97-AF65-F5344CB8AC3E}">
        <p14:creationId xmlns:p14="http://schemas.microsoft.com/office/powerpoint/2010/main" val="22301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BBA9E-F3BA-4D98-A44B-7F15E0B3F97B}" type="slidenum">
              <a:rPr lang="sl-SI" smtClean="0"/>
              <a:t>12</a:t>
            </a:fld>
            <a:endParaRPr lang="sl-SI"/>
          </a:p>
        </p:txBody>
      </p:sp>
    </p:spTree>
    <p:extLst>
      <p:ext uri="{BB962C8B-B14F-4D97-AF65-F5344CB8AC3E}">
        <p14:creationId xmlns:p14="http://schemas.microsoft.com/office/powerpoint/2010/main" val="62912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D3219-2BAB-5670-BA25-506304250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ADA04-D642-4E96-6566-F4FD8C070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936F4D-F8D9-CC94-6651-10E8F13C892F}"/>
              </a:ext>
            </a:extLst>
          </p:cNvPr>
          <p:cNvSpPr>
            <a:spLocks noGrp="1"/>
          </p:cNvSpPr>
          <p:nvPr>
            <p:ph type="body" idx="1"/>
          </p:nvPr>
        </p:nvSpPr>
        <p:spPr/>
        <p:txBody>
          <a:bodyPr/>
          <a:lstStyle/>
          <a:p>
            <a:r>
              <a:rPr lang="en-US" sz="1800" b="0" i="0" u="none" strike="noStrike" baseline="0" dirty="0">
                <a:solidFill>
                  <a:srgbClr val="000000"/>
                </a:solidFill>
                <a:latin typeface="Aptos" panose="020B0004020202020204" pitchFamily="34" charset="0"/>
              </a:rPr>
              <a:t>Alex – one of the top person for D365FO security things (expert in D365FO security)</a:t>
            </a:r>
          </a:p>
          <a:p>
            <a:endParaRPr lang="en-US" sz="1800" b="0" i="0" u="none" strike="noStrike" baseline="0" dirty="0">
              <a:solidFill>
                <a:srgbClr val="000000"/>
              </a:solidFill>
              <a:latin typeface="Aptos" panose="020B0004020202020204" pitchFamily="34" charset="0"/>
            </a:endParaRPr>
          </a:p>
          <a:p>
            <a:r>
              <a:rPr lang="en-US" sz="1800" b="0" i="0" u="none" strike="noStrike" baseline="0" dirty="0">
                <a:solidFill>
                  <a:srgbClr val="000000"/>
                </a:solidFill>
                <a:latin typeface="Aptos" panose="020B0004020202020204" pitchFamily="34" charset="0"/>
              </a:rPr>
              <a:t>Its purpose is to help, simplify and improve the user experience for administrators of the D365FO application </a:t>
            </a:r>
          </a:p>
          <a:p>
            <a:r>
              <a:rPr lang="en-US" sz="1800" b="0" i="0" u="none" strike="noStrike" baseline="0" dirty="0">
                <a:solidFill>
                  <a:srgbClr val="000000"/>
                </a:solidFill>
                <a:latin typeface="Aptos" panose="020B0004020202020204" pitchFamily="34" charset="0"/>
              </a:rPr>
              <a:t>Be more efficient while doing administration of the D365FO</a:t>
            </a:r>
          </a:p>
          <a:p>
            <a:pPr algn="l"/>
            <a:endParaRPr lang="en-US" sz="1800" b="0" i="0" u="none" strike="noStrike" baseline="0" dirty="0">
              <a:solidFill>
                <a:srgbClr val="000000"/>
              </a:solidFill>
              <a:latin typeface="Aptos" panose="020B0004020202020204" pitchFamily="34" charset="0"/>
            </a:endParaRPr>
          </a:p>
          <a:p>
            <a:r>
              <a:rPr lang="en-US" sz="1800" b="0" i="0" u="none" strike="noStrike" baseline="0" dirty="0">
                <a:solidFill>
                  <a:srgbClr val="000000"/>
                </a:solidFill>
                <a:latin typeface="Aptos" panose="020B0004020202020204" pitchFamily="34" charset="0"/>
              </a:rPr>
              <a:t>It is based off the GitHub project located at: </a:t>
            </a:r>
            <a:r>
              <a:rPr lang="en-US" sz="1800" b="0" i="0" u="none" strike="noStrike" baseline="0" dirty="0">
                <a:solidFill>
                  <a:srgbClr val="467885"/>
                </a:solidFill>
                <a:latin typeface="Aptos" panose="020B0004020202020204" pitchFamily="34" charset="0"/>
              </a:rPr>
              <a:t>https://github.com/ameyer505/D365FOAdminToolkit </a:t>
            </a:r>
            <a:endParaRPr lang="sl-SI" sz="1800" b="0" i="0" u="none" strike="noStrike" baseline="0" dirty="0">
              <a:solidFill>
                <a:srgbClr val="467885"/>
              </a:solidFill>
              <a:latin typeface="Aptos" panose="020B0004020202020204" pitchFamily="34" charset="0"/>
            </a:endParaRPr>
          </a:p>
          <a:p>
            <a:endParaRPr lang="sl-SI" sz="1800" b="0" i="0" u="none" strike="noStrike" baseline="0" dirty="0">
              <a:solidFill>
                <a:srgbClr val="467885"/>
              </a:solidFill>
              <a:latin typeface="Aptos" panose="020B0004020202020204" pitchFamily="34" charset="0"/>
            </a:endParaRPr>
          </a:p>
          <a:p>
            <a:r>
              <a:rPr lang="sl-SI" sz="1800" b="1" i="0" u="none" strike="noStrike" baseline="0" dirty="0" err="1">
                <a:solidFill>
                  <a:srgbClr val="467885"/>
                </a:solidFill>
                <a:latin typeface="Aptos" panose="020B0004020202020204" pitchFamily="34" charset="0"/>
              </a:rPr>
              <a:t>Assign</a:t>
            </a:r>
            <a:r>
              <a:rPr lang="sl-SI" sz="1800" b="1" i="0" u="none" strike="noStrike" baseline="0" dirty="0">
                <a:solidFill>
                  <a:srgbClr val="467885"/>
                </a:solidFill>
                <a:latin typeface="Aptos" panose="020B0004020202020204" pitchFamily="34" charset="0"/>
              </a:rPr>
              <a:t>/</a:t>
            </a:r>
            <a:r>
              <a:rPr lang="sl-SI" sz="1800" b="1" i="0" u="none" strike="noStrike" baseline="0" dirty="0" err="1">
                <a:solidFill>
                  <a:srgbClr val="467885"/>
                </a:solidFill>
                <a:latin typeface="Aptos" panose="020B0004020202020204" pitchFamily="34" charset="0"/>
              </a:rPr>
              <a:t>Revoke</a:t>
            </a:r>
            <a:r>
              <a:rPr lang="sl-SI" sz="1800" b="1" i="0" u="none" strike="noStrike" baseline="0" dirty="0">
                <a:solidFill>
                  <a:srgbClr val="467885"/>
                </a:solidFill>
                <a:latin typeface="Aptos" panose="020B0004020202020204" pitchFamily="34" charset="0"/>
              </a:rPr>
              <a:t> </a:t>
            </a:r>
            <a:r>
              <a:rPr lang="sl-SI" sz="1800" b="1" i="0" u="none" strike="noStrike" baseline="0" dirty="0" err="1">
                <a:solidFill>
                  <a:srgbClr val="467885"/>
                </a:solidFill>
                <a:latin typeface="Aptos" panose="020B0004020202020204" pitchFamily="34" charset="0"/>
              </a:rPr>
              <a:t>SysAdmin</a:t>
            </a:r>
            <a:r>
              <a:rPr lang="sl-SI" sz="1800" b="1" i="0" u="none" strike="noStrike" baseline="0" dirty="0">
                <a:solidFill>
                  <a:srgbClr val="467885"/>
                </a:solidFill>
                <a:latin typeface="Aptos" panose="020B0004020202020204" pitchFamily="34" charset="0"/>
              </a:rPr>
              <a:t> </a:t>
            </a:r>
            <a:r>
              <a:rPr lang="sl-SI" sz="1800" b="0" i="0" u="none" strike="noStrike" baseline="0" dirty="0">
                <a:solidFill>
                  <a:srgbClr val="467885"/>
                </a:solidFill>
                <a:latin typeface="Aptos" panose="020B0004020202020204" pitchFamily="34" charset="0"/>
              </a:rPr>
              <a:t>- </a:t>
            </a:r>
            <a:r>
              <a:rPr lang="en-US" sz="1800" b="0" i="0" u="none" strike="noStrike" baseline="0" dirty="0">
                <a:solidFill>
                  <a:srgbClr val="000000"/>
                </a:solidFill>
                <a:latin typeface="Aptos" panose="020B0004020202020204" pitchFamily="34" charset="0"/>
              </a:rPr>
              <a:t>This feature allows for the assignment or revocation of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role from a user without needing elevated access</a:t>
            </a:r>
            <a:r>
              <a:rPr lang="sl-SI" sz="1800" b="0" i="0" u="none" strike="noStrike" baseline="0" dirty="0">
                <a:solidFill>
                  <a:srgbClr val="000000"/>
                </a:solidFill>
                <a:latin typeface="Aptos" panose="020B0004020202020204" pitchFamily="34" charset="0"/>
              </a:rPr>
              <a:t>. </a:t>
            </a:r>
          </a:p>
          <a:p>
            <a:r>
              <a:rPr lang="en-US" sz="1800" b="0" i="0" u="none" strike="noStrike" baseline="0" dirty="0">
                <a:solidFill>
                  <a:srgbClr val="000000"/>
                </a:solidFill>
                <a:latin typeface="Aptos" panose="020B0004020202020204" pitchFamily="34" charset="0"/>
              </a:rPr>
              <a:t>If the ‘Show Reason Dialog for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configuration is enabled, during the assignment of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role you will be prompted with the dialog</a:t>
            </a:r>
            <a:r>
              <a:rPr lang="sl-SI" sz="1800" b="0" i="0" u="none" strike="noStrike" baseline="0" dirty="0">
                <a:solidFill>
                  <a:srgbClr val="000000"/>
                </a:solidFill>
                <a:latin typeface="Aptos" panose="020B0004020202020204" pitchFamily="34" charset="0"/>
              </a:rPr>
              <a:t> </a:t>
            </a:r>
            <a:r>
              <a:rPr lang="sl-SI" sz="1800" b="0" i="0" u="none" strike="noStrike" baseline="0" dirty="0" err="1">
                <a:solidFill>
                  <a:srgbClr val="000000"/>
                </a:solidFill>
                <a:latin typeface="Aptos" panose="020B0004020202020204" pitchFamily="34" charset="0"/>
              </a:rPr>
              <a:t>where</a:t>
            </a:r>
            <a:r>
              <a:rPr lang="sl-SI" sz="1800" b="0" i="0" u="none" strike="noStrike" baseline="0" dirty="0">
                <a:solidFill>
                  <a:srgbClr val="000000"/>
                </a:solidFill>
                <a:latin typeface="Aptos" panose="020B0004020202020204" pitchFamily="34" charset="0"/>
              </a:rPr>
              <a:t> </a:t>
            </a:r>
            <a:r>
              <a:rPr lang="sl-SI" sz="1800" b="0" i="0" u="none" strike="noStrike" baseline="0" dirty="0" err="1">
                <a:solidFill>
                  <a:srgbClr val="000000"/>
                </a:solidFill>
                <a:latin typeface="Aptos" panose="020B0004020202020204" pitchFamily="34" charset="0"/>
              </a:rPr>
              <a:t>you</a:t>
            </a:r>
            <a:r>
              <a:rPr lang="sl-SI" sz="1800" b="0" i="0" u="none" strike="noStrike" baseline="0" dirty="0">
                <a:solidFill>
                  <a:srgbClr val="000000"/>
                </a:solidFill>
                <a:latin typeface="Aptos" panose="020B0004020202020204" pitchFamily="34" charset="0"/>
              </a:rPr>
              <a:t> </a:t>
            </a:r>
            <a:r>
              <a:rPr lang="en-US" sz="1800" b="0" i="0" u="none" strike="noStrike" baseline="0" dirty="0">
                <a:solidFill>
                  <a:srgbClr val="000000"/>
                </a:solidFill>
                <a:latin typeface="Aptos" panose="020B0004020202020204" pitchFamily="34" charset="0"/>
              </a:rPr>
              <a:t>provide a ‘reason’ explanation on why you are elevating this user’s access to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Any value provided will be visible on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Assignment Report. If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Expiry’ feature is enabled, you will also see a ‘End Date / Time’ option on this form where you can set the date and time the user should have their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role removed. </a:t>
            </a:r>
            <a:endParaRPr lang="sl-SI" sz="1800" b="0" i="0" u="none" strike="noStrike" baseline="0" dirty="0">
              <a:solidFill>
                <a:srgbClr val="000000"/>
              </a:solidFill>
              <a:latin typeface="Aptos" panose="020B0004020202020204" pitchFamily="34" charset="0"/>
            </a:endParaRPr>
          </a:p>
          <a:p>
            <a:endParaRPr lang="en-US" sz="1800" b="0" i="0" u="none" strike="noStrike" baseline="0" dirty="0">
              <a:solidFill>
                <a:srgbClr val="467885"/>
              </a:solidFill>
              <a:latin typeface="Aptos" panose="020B0004020202020204" pitchFamily="34" charset="0"/>
            </a:endParaRPr>
          </a:p>
          <a:p>
            <a:r>
              <a:rPr lang="en-US" sz="1800" b="1" dirty="0" err="1"/>
              <a:t>SysAdmin</a:t>
            </a:r>
            <a:r>
              <a:rPr lang="en-US" sz="1800" b="1" dirty="0"/>
              <a:t> role assignment / revoke reporting </a:t>
            </a:r>
            <a:r>
              <a:rPr lang="en-US" sz="1800" b="0" dirty="0"/>
              <a:t>&gt; </a:t>
            </a:r>
            <a:r>
              <a:rPr lang="en-US" sz="1800" b="0" i="0" u="none" strike="noStrike" baseline="0" dirty="0">
                <a:solidFill>
                  <a:srgbClr val="000000"/>
                </a:solidFill>
                <a:latin typeface="Aptos" panose="020B0004020202020204" pitchFamily="34" charset="0"/>
              </a:rPr>
              <a:t>This feature allows for the reporting of when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role is either assigned or revoked for a user. </a:t>
            </a:r>
          </a:p>
          <a:p>
            <a:r>
              <a:rPr lang="en-US" sz="1800" b="0" i="0" u="none" strike="noStrike" baseline="0" dirty="0">
                <a:solidFill>
                  <a:srgbClr val="000000"/>
                </a:solidFill>
                <a:latin typeface="Aptos" panose="020B0004020202020204" pitchFamily="34" charset="0"/>
              </a:rPr>
              <a:t>This report will capture anytime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role is assigned to the user whether it comes from the D365FO Admin Toolkit functionality, or through a standard user role assignment process within D365FO. </a:t>
            </a:r>
            <a:endParaRPr lang="en-US" sz="1800" b="1" dirty="0"/>
          </a:p>
          <a:p>
            <a:endParaRPr lang="en-US" sz="1800" b="0" i="0" u="none" strike="noStrike" baseline="0" dirty="0">
              <a:solidFill>
                <a:srgbClr val="467885"/>
              </a:solidFill>
              <a:latin typeface="Aptos" panose="020B0004020202020204" pitchFamily="34" charset="0"/>
            </a:endParaRPr>
          </a:p>
          <a:p>
            <a:endParaRPr lang="sl-SI" sz="1800" b="0" i="0" u="none" strike="noStrike" baseline="0" dirty="0">
              <a:solidFill>
                <a:srgbClr val="467885"/>
              </a:solidFill>
              <a:latin typeface="Aptos" panose="020B0004020202020204" pitchFamily="34" charset="0"/>
            </a:endParaRPr>
          </a:p>
          <a:p>
            <a:r>
              <a:rPr lang="sl-SI" sz="1800" b="1" i="0" u="none" strike="noStrike" baseline="0" dirty="0" err="1">
                <a:solidFill>
                  <a:srgbClr val="467885"/>
                </a:solidFill>
                <a:latin typeface="Aptos" panose="020B0004020202020204" pitchFamily="34" charset="0"/>
              </a:rPr>
              <a:t>Export</a:t>
            </a:r>
            <a:r>
              <a:rPr lang="sl-SI" sz="1800" b="1" i="0" u="none" strike="noStrike" baseline="0" dirty="0">
                <a:solidFill>
                  <a:srgbClr val="467885"/>
                </a:solidFill>
                <a:latin typeface="Aptos" panose="020B0004020202020204" pitchFamily="34" charset="0"/>
              </a:rPr>
              <a:t> </a:t>
            </a:r>
            <a:r>
              <a:rPr lang="sl-SI" sz="1800" b="1" i="0" u="none" strike="noStrike" baseline="0" dirty="0" err="1">
                <a:solidFill>
                  <a:srgbClr val="467885"/>
                </a:solidFill>
                <a:latin typeface="Aptos" panose="020B0004020202020204" pitchFamily="34" charset="0"/>
              </a:rPr>
              <a:t>System</a:t>
            </a:r>
            <a:r>
              <a:rPr lang="sl-SI" sz="1800" b="1" i="0" u="none" strike="noStrike" baseline="0" dirty="0">
                <a:solidFill>
                  <a:srgbClr val="467885"/>
                </a:solidFill>
                <a:latin typeface="Aptos" panose="020B0004020202020204" pitchFamily="34" charset="0"/>
              </a:rPr>
              <a:t> </a:t>
            </a:r>
            <a:r>
              <a:rPr lang="sl-SI" sz="1800" b="1" i="0" u="none" strike="noStrike" baseline="0" dirty="0" err="1">
                <a:solidFill>
                  <a:srgbClr val="467885"/>
                </a:solidFill>
                <a:latin typeface="Aptos" panose="020B0004020202020204" pitchFamily="34" charset="0"/>
              </a:rPr>
              <a:t>configuration</a:t>
            </a:r>
            <a:r>
              <a:rPr lang="sl-SI" sz="1800" b="1" i="0" u="none" strike="noStrike" baseline="0" dirty="0">
                <a:solidFill>
                  <a:srgbClr val="467885"/>
                </a:solidFill>
                <a:latin typeface="Aptos" panose="020B0004020202020204" pitchFamily="34" charset="0"/>
              </a:rPr>
              <a:t> </a:t>
            </a:r>
            <a:r>
              <a:rPr lang="sl-SI" sz="1800" b="0" i="0" u="none" strike="noStrike" baseline="0" dirty="0">
                <a:solidFill>
                  <a:srgbClr val="467885"/>
                </a:solidFill>
                <a:latin typeface="Aptos" panose="020B0004020202020204" pitchFamily="34" charset="0"/>
              </a:rPr>
              <a:t>- </a:t>
            </a:r>
            <a:r>
              <a:rPr lang="en-US" sz="1800" b="0" i="0" u="none" strike="noStrike" baseline="0" dirty="0">
                <a:solidFill>
                  <a:srgbClr val="000000"/>
                </a:solidFill>
                <a:latin typeface="Aptos" panose="020B0004020202020204" pitchFamily="34" charset="0"/>
              </a:rPr>
              <a:t>This feature will export system data from a D365FO environment. You can then use a separate comparison tool to compare data / configurations between D365FO environments, available here: </a:t>
            </a:r>
            <a:r>
              <a:rPr lang="en-US" sz="1800" b="0" i="0" u="none" strike="noStrike" baseline="0" dirty="0">
                <a:solidFill>
                  <a:srgbClr val="467885"/>
                </a:solidFill>
                <a:latin typeface="Aptos" panose="020B0004020202020204" pitchFamily="34" charset="0"/>
              </a:rPr>
              <a:t>https://github.com/ameyer505/D365FOEnvironmentComparisonUtility </a:t>
            </a:r>
          </a:p>
          <a:p>
            <a:r>
              <a:rPr lang="en-US" sz="1800" b="0" i="0" u="none" strike="noStrike" baseline="0" dirty="0">
                <a:solidFill>
                  <a:srgbClr val="000000"/>
                </a:solidFill>
                <a:latin typeface="Aptos" panose="020B0004020202020204" pitchFamily="34" charset="0"/>
              </a:rPr>
              <a:t>When executed, a zip file is created and downloaded: </a:t>
            </a:r>
          </a:p>
          <a:p>
            <a:endParaRPr lang="en-US" sz="1800" b="0" i="0" u="none" strike="noStrike" baseline="0" dirty="0">
              <a:solidFill>
                <a:srgbClr val="000000"/>
              </a:solidFill>
              <a:latin typeface="Aptos" panose="020B0004020202020204" pitchFamily="34" charset="0"/>
            </a:endParaRPr>
          </a:p>
          <a:p>
            <a:r>
              <a:rPr lang="en-US" sz="1800" b="1" i="0" u="none" strike="noStrike" baseline="0" dirty="0">
                <a:solidFill>
                  <a:srgbClr val="000000"/>
                </a:solidFill>
                <a:latin typeface="Aptos" panose="020B0004020202020204" pitchFamily="34" charset="0"/>
              </a:rPr>
              <a:t>Disable Users job &gt; </a:t>
            </a:r>
            <a:r>
              <a:rPr lang="en-US" sz="1800" b="0" i="0" u="none" strike="noStrike" baseline="0" dirty="0">
                <a:solidFill>
                  <a:srgbClr val="000000"/>
                </a:solidFill>
                <a:latin typeface="Aptos" panose="020B0004020202020204" pitchFamily="34" charset="0"/>
              </a:rPr>
              <a:t>This feature will automatically disable users that have not logged in for a set number of days. </a:t>
            </a:r>
          </a:p>
          <a:p>
            <a:r>
              <a:rPr lang="en-US" sz="1800" b="0" i="0" u="none" strike="noStrike" baseline="0" dirty="0">
                <a:solidFill>
                  <a:srgbClr val="000000"/>
                </a:solidFill>
                <a:latin typeface="Aptos" panose="020B0004020202020204" pitchFamily="34" charset="0"/>
              </a:rPr>
              <a:t>The process of disabling users will not process users who are assigned the </a:t>
            </a:r>
            <a:r>
              <a:rPr lang="en-US" sz="1800" b="0" i="0" u="none" strike="noStrike" baseline="0" dirty="0" err="1">
                <a:solidFill>
                  <a:srgbClr val="000000"/>
                </a:solidFill>
                <a:latin typeface="Aptos" panose="020B0004020202020204" pitchFamily="34" charset="0"/>
              </a:rPr>
              <a:t>SysAdmin</a:t>
            </a:r>
            <a:r>
              <a:rPr lang="en-US" sz="1800" b="0" i="0" u="none" strike="noStrike" baseline="0" dirty="0">
                <a:solidFill>
                  <a:srgbClr val="000000"/>
                </a:solidFill>
                <a:latin typeface="Aptos" panose="020B0004020202020204" pitchFamily="34" charset="0"/>
              </a:rPr>
              <a:t> security role. </a:t>
            </a:r>
          </a:p>
          <a:p>
            <a:r>
              <a:rPr lang="en-US" sz="1800" b="0" i="0" u="none" strike="noStrike" baseline="0" dirty="0">
                <a:solidFill>
                  <a:srgbClr val="000000"/>
                </a:solidFill>
                <a:latin typeface="Aptos" panose="020B0004020202020204" pitchFamily="34" charset="0"/>
              </a:rPr>
              <a:t>Before the executing you have the ability to set the number of days to utilize to determine if a user should be disabled or not based on the last time they logged in. </a:t>
            </a:r>
          </a:p>
          <a:p>
            <a:r>
              <a:rPr lang="en-US" sz="1800" b="0" i="0" u="none" strike="noStrike" baseline="0" dirty="0">
                <a:solidFill>
                  <a:srgbClr val="000000"/>
                </a:solidFill>
                <a:latin typeface="Aptos" panose="020B0004020202020204" pitchFamily="34" charset="0"/>
              </a:rPr>
              <a:t>This job can also be scheduled as a batch job to run automatically. </a:t>
            </a:r>
          </a:p>
          <a:p>
            <a:endParaRPr lang="en-US" sz="1800" b="0" i="0" u="none" strike="noStrike" baseline="0" dirty="0">
              <a:solidFill>
                <a:srgbClr val="000000"/>
              </a:solidFill>
              <a:latin typeface="Aptos" panose="020B0004020202020204" pitchFamily="34" charset="0"/>
            </a:endParaRPr>
          </a:p>
          <a:p>
            <a:r>
              <a:rPr lang="en-US" sz="1800" b="1" i="0" u="none" strike="noStrike" baseline="0" dirty="0">
                <a:solidFill>
                  <a:srgbClr val="000000"/>
                </a:solidFill>
                <a:latin typeface="Aptos" panose="020B0004020202020204" pitchFamily="34" charset="0"/>
              </a:rPr>
              <a:t>Excluded Users &gt; </a:t>
            </a:r>
            <a:r>
              <a:rPr lang="en-US" sz="1800" b="0" i="0" u="none" strike="noStrike" baseline="0" dirty="0">
                <a:solidFill>
                  <a:srgbClr val="000000"/>
                </a:solidFill>
                <a:latin typeface="Aptos" panose="020B0004020202020204" pitchFamily="34" charset="0"/>
              </a:rPr>
              <a:t>This functionality allows you to specify certain users from not being processed as part of the disable user feature. </a:t>
            </a:r>
            <a:endParaRPr lang="sl-SI" b="1" dirty="0"/>
          </a:p>
        </p:txBody>
      </p:sp>
      <p:sp>
        <p:nvSpPr>
          <p:cNvPr id="4" name="Slide Number Placeholder 3">
            <a:extLst>
              <a:ext uri="{FF2B5EF4-FFF2-40B4-BE49-F238E27FC236}">
                <a16:creationId xmlns:a16="http://schemas.microsoft.com/office/drawing/2014/main" id="{AFF3F514-F7D5-55DA-EE8A-7B50761A7D03}"/>
              </a:ext>
            </a:extLst>
          </p:cNvPr>
          <p:cNvSpPr>
            <a:spLocks noGrp="1"/>
          </p:cNvSpPr>
          <p:nvPr>
            <p:ph type="sldNum" sz="quarter" idx="5"/>
          </p:nvPr>
        </p:nvSpPr>
        <p:spPr/>
        <p:txBody>
          <a:bodyPr/>
          <a:lstStyle/>
          <a:p>
            <a:fld id="{854BBA9E-F3BA-4D98-A44B-7F15E0B3F97B}" type="slidenum">
              <a:rPr lang="sl-SI" smtClean="0"/>
              <a:t>13</a:t>
            </a:fld>
            <a:endParaRPr lang="sl-SI"/>
          </a:p>
        </p:txBody>
      </p:sp>
    </p:spTree>
    <p:extLst>
      <p:ext uri="{BB962C8B-B14F-4D97-AF65-F5344CB8AC3E}">
        <p14:creationId xmlns:p14="http://schemas.microsoft.com/office/powerpoint/2010/main" val="278904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7E65-C289-8566-9898-21E5BACA3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0EA18-87AE-BDD9-555A-FAB73DC51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2FFC1-36B1-28B1-4692-573459AE10BE}"/>
              </a:ext>
            </a:extLst>
          </p:cNvPr>
          <p:cNvSpPr>
            <a:spLocks noGrp="1"/>
          </p:cNvSpPr>
          <p:nvPr>
            <p:ph type="body" idx="1"/>
          </p:nvPr>
        </p:nvSpPr>
        <p:spPr/>
        <p:txBody>
          <a:bodyPr/>
          <a:lstStyle/>
          <a:p>
            <a:r>
              <a:rPr lang="en-US" b="1" i="0">
                <a:solidFill>
                  <a:srgbClr val="424242"/>
                </a:solidFill>
                <a:effectLst/>
                <a:latin typeface="Segoe Sans"/>
              </a:rPr>
              <a:t>This is a collection of advanced X++ tools, offering code samples, integration solutions, and technical tutorials.</a:t>
            </a:r>
          </a:p>
          <a:p>
            <a:endParaRPr lang="en-US" b="1" i="0">
              <a:solidFill>
                <a:srgbClr val="424242"/>
              </a:solidFill>
              <a:effectLst/>
              <a:latin typeface="Segoe Sans"/>
            </a:endParaRPr>
          </a:p>
          <a:p>
            <a:r>
              <a:rPr lang="en-US" b="1" i="0" dirty="0">
                <a:solidFill>
                  <a:srgbClr val="1F2328"/>
                </a:solidFill>
                <a:effectLst/>
                <a:latin typeface="-apple-system"/>
              </a:rPr>
              <a:t>'Execute direct SQL’ &gt;</a:t>
            </a:r>
            <a:r>
              <a:rPr lang="en-US" b="0" i="0" dirty="0">
                <a:solidFill>
                  <a:srgbClr val="1F2328"/>
                </a:solidFill>
                <a:effectLst/>
                <a:latin typeface="-apple-system"/>
              </a:rPr>
              <a:t>is a simple form that allows one to write and execute direct SQL from the browser on the D365FO database. </a:t>
            </a:r>
            <a:r>
              <a:rPr lang="en-US" b="0" i="0" dirty="0">
                <a:effectLst/>
                <a:latin typeface="-apple-system"/>
              </a:rPr>
              <a:t>As direct SQL execution is quite a dangerous operation, I also added a second tab to this form that logs all executed commands, so you can always check who used it. </a:t>
            </a:r>
            <a:r>
              <a:rPr lang="en-US" b="1" i="0" dirty="0">
                <a:solidFill>
                  <a:srgbClr val="201F1E"/>
                </a:solidFill>
                <a:effectLst/>
                <a:latin typeface="Segoe UI" panose="020B0502040204020203" pitchFamily="34" charset="0"/>
              </a:rPr>
              <a:t>User Admin should be included to </a:t>
            </a:r>
            <a:r>
              <a:rPr lang="en-US" b="1" i="0" dirty="0" err="1">
                <a:solidFill>
                  <a:srgbClr val="201F1E"/>
                </a:solidFill>
                <a:effectLst/>
                <a:latin typeface="Segoe UI" panose="020B0502040204020203" pitchFamily="34" charset="0"/>
              </a:rPr>
              <a:t>DEVSQLQueryExecute</a:t>
            </a:r>
            <a:r>
              <a:rPr lang="en-US" b="1" i="0" dirty="0">
                <a:solidFill>
                  <a:srgbClr val="201F1E"/>
                </a:solidFill>
                <a:effectLst/>
                <a:latin typeface="Segoe UI" panose="020B0502040204020203" pitchFamily="34" charset="0"/>
              </a:rPr>
              <a:t> role</a:t>
            </a:r>
          </a:p>
          <a:p>
            <a:endParaRPr lang="en-US" b="0" i="0" dirty="0">
              <a:solidFill>
                <a:srgbClr val="1F2328"/>
              </a:solidFill>
              <a:effectLst/>
              <a:latin typeface="-apple-system"/>
            </a:endParaRPr>
          </a:p>
          <a:p>
            <a:r>
              <a:rPr lang="en-US" sz="1200" b="1" dirty="0"/>
              <a:t>Editable table browser </a:t>
            </a:r>
            <a:r>
              <a:rPr lang="en-US" sz="1200" dirty="0"/>
              <a:t>&gt; </a:t>
            </a:r>
            <a:r>
              <a:rPr lang="en-US" b="0" i="0" dirty="0">
                <a:solidFill>
                  <a:srgbClr val="1F2328"/>
                </a:solidFill>
                <a:effectLst/>
                <a:latin typeface="-apple-system"/>
              </a:rPr>
              <a:t>Extension for the standard D365FO table browser that allows root navigation and editing for non-development environments.</a:t>
            </a:r>
            <a:r>
              <a:rPr lang="sl-SI" b="0" i="0" dirty="0">
                <a:solidFill>
                  <a:srgbClr val="1F2328"/>
                </a:solidFill>
                <a:effectLst/>
                <a:latin typeface="-apple-system"/>
              </a:rPr>
              <a:t> </a:t>
            </a:r>
            <a:r>
              <a:rPr lang="en-US" b="0" i="0" u="sng" dirty="0">
                <a:solidFill>
                  <a:srgbClr val="0969DA"/>
                </a:solidFill>
                <a:effectLst/>
                <a:latin typeface="-apple-system"/>
                <a:hlinkClick r:id="rId3"/>
              </a:rPr>
              <a:t>https://usnconeboxax1aos.cloud.onebox.dynamics.com/?cmp=USMF&amp;mi=DEVSysTableBrowser&amp;tablename=custgroup</a:t>
            </a:r>
            <a:r>
              <a:rPr lang="en-US" b="0" i="0" dirty="0">
                <a:solidFill>
                  <a:srgbClr val="1F2328"/>
                </a:solidFill>
                <a:effectLst/>
                <a:latin typeface="-apple-system"/>
              </a:rPr>
              <a:t>. </a:t>
            </a:r>
            <a:endParaRPr lang="sl-SI" b="0" i="0" dirty="0">
              <a:solidFill>
                <a:srgbClr val="1F2328"/>
              </a:solidFill>
              <a:effectLst/>
              <a:latin typeface="-apple-system"/>
            </a:endParaRPr>
          </a:p>
          <a:p>
            <a:endParaRPr lang="en-US" b="0" i="0" dirty="0">
              <a:solidFill>
                <a:srgbClr val="1F2328"/>
              </a:solidFill>
              <a:effectLst/>
              <a:latin typeface="-apple-system"/>
            </a:endParaRPr>
          </a:p>
          <a:p>
            <a:r>
              <a:rPr lang="en-US" b="1" i="0" dirty="0" err="1">
                <a:solidFill>
                  <a:srgbClr val="1F2328"/>
                </a:solidFill>
                <a:effectLst/>
                <a:latin typeface="-apple-system"/>
              </a:rPr>
              <a:t>InfoLog</a:t>
            </a:r>
            <a:r>
              <a:rPr lang="en-US" b="1" i="0" dirty="0">
                <a:solidFill>
                  <a:srgbClr val="1F2328"/>
                </a:solidFill>
                <a:effectLst/>
                <a:latin typeface="-apple-system"/>
              </a:rPr>
              <a:t> call stack &gt; </a:t>
            </a:r>
            <a:r>
              <a:rPr lang="en-US" b="0" i="0" dirty="0">
                <a:effectLst/>
                <a:latin typeface="-apple-system"/>
              </a:rPr>
              <a:t>that saves stack traces for every </a:t>
            </a:r>
            <a:r>
              <a:rPr lang="en-US" b="0" i="0" dirty="0" err="1">
                <a:effectLst/>
                <a:latin typeface="-apple-system"/>
              </a:rPr>
              <a:t>infolog</a:t>
            </a:r>
            <a:r>
              <a:rPr lang="en-US" b="0" i="0" dirty="0">
                <a:effectLst/>
                <a:latin typeface="-apple-system"/>
              </a:rPr>
              <a:t> message. It allows, in some cases, understanding the source of the message without debugging. </a:t>
            </a:r>
            <a:endParaRPr lang="sl-SI" dirty="0"/>
          </a:p>
        </p:txBody>
      </p:sp>
      <p:sp>
        <p:nvSpPr>
          <p:cNvPr id="4" name="Slide Number Placeholder 3">
            <a:extLst>
              <a:ext uri="{FF2B5EF4-FFF2-40B4-BE49-F238E27FC236}">
                <a16:creationId xmlns:a16="http://schemas.microsoft.com/office/drawing/2014/main" id="{7675879C-FA64-E784-79B2-AB904968E269}"/>
              </a:ext>
            </a:extLst>
          </p:cNvPr>
          <p:cNvSpPr>
            <a:spLocks noGrp="1"/>
          </p:cNvSpPr>
          <p:nvPr>
            <p:ph type="sldNum" sz="quarter" idx="5"/>
          </p:nvPr>
        </p:nvSpPr>
        <p:spPr/>
        <p:txBody>
          <a:bodyPr/>
          <a:lstStyle/>
          <a:p>
            <a:fld id="{854BBA9E-F3BA-4D98-A44B-7F15E0B3F97B}" type="slidenum">
              <a:rPr lang="sl-SI" smtClean="0"/>
              <a:t>17</a:t>
            </a:fld>
            <a:endParaRPr lang="sl-SI"/>
          </a:p>
        </p:txBody>
      </p:sp>
    </p:spTree>
    <p:extLst>
      <p:ext uri="{BB962C8B-B14F-4D97-AF65-F5344CB8AC3E}">
        <p14:creationId xmlns:p14="http://schemas.microsoft.com/office/powerpoint/2010/main" val="213859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lack and white illustration of a cartoon character&#10;&#10;Description automatically generated">
            <a:extLst>
              <a:ext uri="{FF2B5EF4-FFF2-40B4-BE49-F238E27FC236}">
                <a16:creationId xmlns:a16="http://schemas.microsoft.com/office/drawing/2014/main" id="{8BDB13CC-AB9F-C43D-91D1-1B404F5717A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581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a:ln>
            <a:noFill/>
          </a:ln>
        </p:spPr>
      </p:pic>
      <p:sp>
        <p:nvSpPr>
          <p:cNvPr id="2" name="Title 1">
            <a:extLst>
              <a:ext uri="{FF2B5EF4-FFF2-40B4-BE49-F238E27FC236}">
                <a16:creationId xmlns:a16="http://schemas.microsoft.com/office/drawing/2014/main" id="{1D80E83B-4F0D-229B-FE33-4AA526900E7B}"/>
              </a:ext>
            </a:extLst>
          </p:cNvPr>
          <p:cNvSpPr>
            <a:spLocks noGrp="1"/>
          </p:cNvSpPr>
          <p:nvPr>
            <p:ph type="ctrTitle" hasCustomPrompt="1"/>
          </p:nvPr>
        </p:nvSpPr>
        <p:spPr>
          <a:xfrm>
            <a:off x="498088" y="2575931"/>
            <a:ext cx="9144000" cy="1023241"/>
          </a:xfrm>
        </p:spPr>
        <p:txBody>
          <a:bodyPr anchor="b"/>
          <a:lstStyle>
            <a:lvl1pPr algn="l">
              <a:defRPr sz="6000" b="1"/>
            </a:lvl1pPr>
          </a:lstStyle>
          <a:p>
            <a:r>
              <a:rPr lang="en-GB" dirty="0"/>
              <a:t>Divider Title</a:t>
            </a:r>
            <a:endParaRPr lang="en-HR" dirty="0"/>
          </a:p>
        </p:txBody>
      </p:sp>
      <p:pic>
        <p:nvPicPr>
          <p:cNvPr id="3" name="Picture 2" descr="A black background with white text&#10;&#10;Description automatically generated">
            <a:extLst>
              <a:ext uri="{FF2B5EF4-FFF2-40B4-BE49-F238E27FC236}">
                <a16:creationId xmlns:a16="http://schemas.microsoft.com/office/drawing/2014/main" id="{52DA24B3-F705-5043-A74B-F8B9EBCA872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pic>
        <p:nvPicPr>
          <p:cNvPr id="5" name="Picture 4" descr="A black and white drawing of a snake&#10;&#10;Description automatically generated">
            <a:extLst>
              <a:ext uri="{FF2B5EF4-FFF2-40B4-BE49-F238E27FC236}">
                <a16:creationId xmlns:a16="http://schemas.microsoft.com/office/drawing/2014/main" id="{2564ED79-ADF1-195A-C58D-13661C5F826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278851" y="3599172"/>
            <a:ext cx="3722649" cy="3722649"/>
          </a:xfrm>
          <a:prstGeom prst="rect">
            <a:avLst/>
          </a:prstGeom>
        </p:spPr>
      </p:pic>
      <p:sp>
        <p:nvSpPr>
          <p:cNvPr id="4" name="Text Placeholder 2">
            <a:extLst>
              <a:ext uri="{FF2B5EF4-FFF2-40B4-BE49-F238E27FC236}">
                <a16:creationId xmlns:a16="http://schemas.microsoft.com/office/drawing/2014/main" id="{70DB05E1-D5BA-ABB8-8E27-09F0C623829A}"/>
              </a:ext>
            </a:extLst>
          </p:cNvPr>
          <p:cNvSpPr>
            <a:spLocks noGrp="1"/>
          </p:cNvSpPr>
          <p:nvPr>
            <p:ph type="body" idx="1"/>
          </p:nvPr>
        </p:nvSpPr>
        <p:spPr>
          <a:xfrm>
            <a:off x="498088" y="3599172"/>
            <a:ext cx="9144000" cy="1500187"/>
          </a:xfrm>
          <a:noFill/>
          <a:ln>
            <a:noFill/>
          </a:ln>
        </p:spPr>
        <p:txBody>
          <a:bodyPr/>
          <a:lstStyle>
            <a:lvl1pPr marL="0" indent="0">
              <a:buNone/>
              <a:defRPr sz="2400">
                <a:solidFill>
                  <a:srgbClr val="85FF7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91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E83B-4F0D-229B-FE33-4AA526900E7B}"/>
              </a:ext>
            </a:extLst>
          </p:cNvPr>
          <p:cNvSpPr>
            <a:spLocks noGrp="1"/>
          </p:cNvSpPr>
          <p:nvPr>
            <p:ph type="ctrTitle" hasCustomPrompt="1"/>
          </p:nvPr>
        </p:nvSpPr>
        <p:spPr>
          <a:xfrm>
            <a:off x="498088" y="2575931"/>
            <a:ext cx="9144000" cy="1023241"/>
          </a:xfrm>
        </p:spPr>
        <p:txBody>
          <a:bodyPr anchor="b"/>
          <a:lstStyle>
            <a:lvl1pPr algn="l">
              <a:defRPr sz="6000" b="1">
                <a:solidFill>
                  <a:srgbClr val="05A89F"/>
                </a:solidFill>
              </a:defRPr>
            </a:lvl1pPr>
          </a:lstStyle>
          <a:p>
            <a:r>
              <a:rPr lang="en-GB" dirty="0"/>
              <a:t>Divider Title</a:t>
            </a:r>
            <a:endParaRPr lang="en-HR" dirty="0"/>
          </a:p>
        </p:txBody>
      </p:sp>
      <p:pic>
        <p:nvPicPr>
          <p:cNvPr id="3" name="Picture 2" descr="A black background with white text&#10;&#10;Description automatically generated">
            <a:extLst>
              <a:ext uri="{FF2B5EF4-FFF2-40B4-BE49-F238E27FC236}">
                <a16:creationId xmlns:a16="http://schemas.microsoft.com/office/drawing/2014/main" id="{52DA24B3-F705-5043-A74B-F8B9EBCA872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pic>
        <p:nvPicPr>
          <p:cNvPr id="5" name="Picture 4" descr="A black and white drawing of a snake&#10;&#10;Description automatically generated">
            <a:extLst>
              <a:ext uri="{FF2B5EF4-FFF2-40B4-BE49-F238E27FC236}">
                <a16:creationId xmlns:a16="http://schemas.microsoft.com/office/drawing/2014/main" id="{2564ED79-ADF1-195A-C58D-13661C5F8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78851" y="3599172"/>
            <a:ext cx="3722649" cy="3722649"/>
          </a:xfrm>
          <a:prstGeom prst="rect">
            <a:avLst/>
          </a:prstGeom>
        </p:spPr>
      </p:pic>
      <p:sp>
        <p:nvSpPr>
          <p:cNvPr id="4" name="Text Placeholder 2">
            <a:extLst>
              <a:ext uri="{FF2B5EF4-FFF2-40B4-BE49-F238E27FC236}">
                <a16:creationId xmlns:a16="http://schemas.microsoft.com/office/drawing/2014/main" id="{70DB05E1-D5BA-ABB8-8E27-09F0C623829A}"/>
              </a:ext>
            </a:extLst>
          </p:cNvPr>
          <p:cNvSpPr>
            <a:spLocks noGrp="1"/>
          </p:cNvSpPr>
          <p:nvPr>
            <p:ph type="body" idx="1"/>
          </p:nvPr>
        </p:nvSpPr>
        <p:spPr>
          <a:xfrm>
            <a:off x="498088" y="3599172"/>
            <a:ext cx="9144000" cy="1500187"/>
          </a:xfrm>
          <a:noFill/>
          <a:ln>
            <a:noFill/>
          </a:ln>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A0E71C6-2867-E803-EC82-E829B668D62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22AB85B3-EE53-1764-BAC3-79DECCB1EFFB}"/>
              </a:ext>
            </a:extLst>
          </p:cNvPr>
          <p:cNvPicPr>
            <a:picLocks noChangeAspect="1"/>
          </p:cNvPicPr>
          <p:nvPr userDrawn="1"/>
        </p:nvPicPr>
        <p:blipFill>
          <a:blip r:embed="rId5"/>
          <a:stretch>
            <a:fillRect/>
          </a:stretch>
        </p:blipFill>
        <p:spPr>
          <a:xfrm>
            <a:off x="72192" y="0"/>
            <a:ext cx="7772400" cy="2216377"/>
          </a:xfrm>
          <a:prstGeom prst="rect">
            <a:avLst/>
          </a:prstGeom>
        </p:spPr>
      </p:pic>
    </p:spTree>
    <p:extLst>
      <p:ext uri="{BB962C8B-B14F-4D97-AF65-F5344CB8AC3E}">
        <p14:creationId xmlns:p14="http://schemas.microsoft.com/office/powerpoint/2010/main" val="374322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blue and green gradient&#10;&#10;Description automatically generated">
            <a:extLst>
              <a:ext uri="{FF2B5EF4-FFF2-40B4-BE49-F238E27FC236}">
                <a16:creationId xmlns:a16="http://schemas.microsoft.com/office/drawing/2014/main" id="{30D07583-F491-E8B9-39E3-E5B85CDD7C1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D947D0AF-840E-8B01-B965-2CCA5C5D1F8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18D1EAA5-3CF0-ED0E-4888-98108043E1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40CE9547-7D5A-0F0B-8933-2BEE1CB9BDE9}"/>
              </a:ext>
            </a:extLst>
          </p:cNvPr>
          <p:cNvSpPr>
            <a:spLocks noGrp="1"/>
          </p:cNvSpPr>
          <p:nvPr>
            <p:ph idx="1"/>
          </p:nvPr>
        </p:nvSpPr>
        <p:spPr/>
        <p:txBody>
          <a:bodyPr/>
          <a:lstStyle>
            <a:lvl1pPr>
              <a:buClr>
                <a:srgbClr val="85FF76"/>
              </a:buClr>
              <a:defRPr/>
            </a:lvl1pPr>
            <a:lvl2pPr>
              <a:buClr>
                <a:srgbClr val="85FF76"/>
              </a:buClr>
              <a:defRPr/>
            </a:lvl2pPr>
            <a:lvl3pPr>
              <a:buClr>
                <a:srgbClr val="85FF76"/>
              </a:buClr>
              <a:defRPr/>
            </a:lvl3pPr>
            <a:lvl4pPr>
              <a:buClr>
                <a:srgbClr val="85FF76"/>
              </a:buClr>
              <a:defRPr/>
            </a:lvl4pPr>
            <a:lvl5pPr>
              <a:buClr>
                <a:srgbClr val="85FF7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dirty="0"/>
          </a:p>
        </p:txBody>
      </p:sp>
    </p:spTree>
    <p:extLst>
      <p:ext uri="{BB962C8B-B14F-4D97-AF65-F5344CB8AC3E}">
        <p14:creationId xmlns:p14="http://schemas.microsoft.com/office/powerpoint/2010/main" val="1310673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A blue and green gradient&#10;&#10;Description automatically generated">
            <a:extLst>
              <a:ext uri="{FF2B5EF4-FFF2-40B4-BE49-F238E27FC236}">
                <a16:creationId xmlns:a16="http://schemas.microsoft.com/office/drawing/2014/main" id="{30D07583-F491-E8B9-39E3-E5B85CDD7C1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D947D0AF-840E-8B01-B965-2CCA5C5D1F8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18D1EAA5-3CF0-ED0E-4888-98108043E1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40CE9547-7D5A-0F0B-8933-2BEE1CB9BDE9}"/>
              </a:ext>
            </a:extLst>
          </p:cNvPr>
          <p:cNvSpPr>
            <a:spLocks noGrp="1"/>
          </p:cNvSpPr>
          <p:nvPr>
            <p:ph idx="1"/>
          </p:nvPr>
        </p:nvSpPr>
        <p:spPr/>
        <p:txBody>
          <a:bodyPr/>
          <a:lstStyle>
            <a:lvl1pPr>
              <a:buClr>
                <a:srgbClr val="85FF76"/>
              </a:buClr>
              <a:defRPr/>
            </a:lvl1pPr>
            <a:lvl2pPr>
              <a:buClr>
                <a:srgbClr val="85FF76"/>
              </a:buClr>
              <a:defRPr/>
            </a:lvl2pPr>
            <a:lvl3pPr>
              <a:buClr>
                <a:srgbClr val="85FF76"/>
              </a:buClr>
              <a:defRPr/>
            </a:lvl3pPr>
            <a:lvl4pPr>
              <a:buClr>
                <a:srgbClr val="85FF76"/>
              </a:buClr>
              <a:defRPr/>
            </a:lvl4pPr>
            <a:lvl5pPr>
              <a:buClr>
                <a:srgbClr val="85FF7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dirty="0"/>
          </a:p>
        </p:txBody>
      </p:sp>
      <p:pic>
        <p:nvPicPr>
          <p:cNvPr id="10" name="Picture 9" descr="A black and white striped hat&#10;&#10;Description automatically generated">
            <a:extLst>
              <a:ext uri="{FF2B5EF4-FFF2-40B4-BE49-F238E27FC236}">
                <a16:creationId xmlns:a16="http://schemas.microsoft.com/office/drawing/2014/main" id="{1102FDB8-CE7B-2752-3FB7-E9F361DFB63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rot="1211353">
            <a:off x="9603058" y="4363938"/>
            <a:ext cx="3256156" cy="3256156"/>
          </a:xfrm>
          <a:prstGeom prst="rect">
            <a:avLst/>
          </a:prstGeom>
        </p:spPr>
      </p:pic>
    </p:spTree>
    <p:extLst>
      <p:ext uri="{BB962C8B-B14F-4D97-AF65-F5344CB8AC3E}">
        <p14:creationId xmlns:p14="http://schemas.microsoft.com/office/powerpoint/2010/main" val="378212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A black background with white text&#10;&#10;Description automatically generated">
            <a:extLst>
              <a:ext uri="{FF2B5EF4-FFF2-40B4-BE49-F238E27FC236}">
                <a16:creationId xmlns:a16="http://schemas.microsoft.com/office/drawing/2014/main" id="{D947D0AF-840E-8B01-B965-2CCA5C5D1F8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18D1EAA5-3CF0-ED0E-4888-98108043E1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40CE9547-7D5A-0F0B-8933-2BEE1CB9BDE9}"/>
              </a:ext>
            </a:extLst>
          </p:cNvPr>
          <p:cNvSpPr>
            <a:spLocks noGrp="1"/>
          </p:cNvSpPr>
          <p:nvPr>
            <p:ph idx="1"/>
          </p:nvPr>
        </p:nvSpPr>
        <p:spPr/>
        <p:txBody>
          <a:bodyPr/>
          <a:lstStyle>
            <a:lvl1pPr>
              <a:buClr>
                <a:srgbClr val="05A89F"/>
              </a:buClr>
              <a:defRPr/>
            </a:lvl1pPr>
            <a:lvl2pPr>
              <a:buClr>
                <a:srgbClr val="05A89F"/>
              </a:buClr>
              <a:defRPr/>
            </a:lvl2pPr>
            <a:lvl3pPr>
              <a:buClr>
                <a:srgbClr val="05A89F"/>
              </a:buClr>
              <a:defRPr/>
            </a:lvl3pPr>
            <a:lvl4pPr>
              <a:buClr>
                <a:srgbClr val="05A89F"/>
              </a:buClr>
              <a:defRPr/>
            </a:lvl4pPr>
            <a:lvl5pPr>
              <a:buClr>
                <a:srgbClr val="05A89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7672E26-063E-E2B7-1F0C-22CA95E3B0B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spTree>
    <p:extLst>
      <p:ext uri="{BB962C8B-B14F-4D97-AF65-F5344CB8AC3E}">
        <p14:creationId xmlns:p14="http://schemas.microsoft.com/office/powerpoint/2010/main" val="381802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ack background with white text&#10;&#10;Description automatically generated">
            <a:extLst>
              <a:ext uri="{FF2B5EF4-FFF2-40B4-BE49-F238E27FC236}">
                <a16:creationId xmlns:a16="http://schemas.microsoft.com/office/drawing/2014/main" id="{D947D0AF-840E-8B01-B965-2CCA5C5D1F8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18D1EAA5-3CF0-ED0E-4888-98108043E1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40CE9547-7D5A-0F0B-8933-2BEE1CB9BDE9}"/>
              </a:ext>
            </a:extLst>
          </p:cNvPr>
          <p:cNvSpPr>
            <a:spLocks noGrp="1"/>
          </p:cNvSpPr>
          <p:nvPr>
            <p:ph idx="1"/>
          </p:nvPr>
        </p:nvSpPr>
        <p:spPr/>
        <p:txBody>
          <a:bodyPr/>
          <a:lstStyle>
            <a:lvl1pPr>
              <a:buClr>
                <a:srgbClr val="05A89F"/>
              </a:buClr>
              <a:defRPr/>
            </a:lvl1pPr>
            <a:lvl2pPr>
              <a:buClr>
                <a:srgbClr val="05A89F"/>
              </a:buClr>
              <a:defRPr/>
            </a:lvl2pPr>
            <a:lvl3pPr>
              <a:buClr>
                <a:srgbClr val="05A89F"/>
              </a:buClr>
              <a:defRPr/>
            </a:lvl3pPr>
            <a:lvl4pPr>
              <a:buClr>
                <a:srgbClr val="05A89F"/>
              </a:buClr>
              <a:defRPr/>
            </a:lvl4pPr>
            <a:lvl5pPr>
              <a:buClr>
                <a:srgbClr val="05A89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pic>
        <p:nvPicPr>
          <p:cNvPr id="10" name="Picture 9" descr="A black and white striped hat&#10;&#10;Description automatically generated">
            <a:extLst>
              <a:ext uri="{FF2B5EF4-FFF2-40B4-BE49-F238E27FC236}">
                <a16:creationId xmlns:a16="http://schemas.microsoft.com/office/drawing/2014/main" id="{1102FDB8-CE7B-2752-3FB7-E9F361DFB63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1211353">
            <a:off x="9603058" y="4363938"/>
            <a:ext cx="3256156" cy="3256156"/>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87672E26-063E-E2B7-1F0C-22CA95E3B0B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spTree>
    <p:extLst>
      <p:ext uri="{BB962C8B-B14F-4D97-AF65-F5344CB8AC3E}">
        <p14:creationId xmlns:p14="http://schemas.microsoft.com/office/powerpoint/2010/main" val="353007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descr="A blue and green gradient&#10;&#10;Description automatically generated">
            <a:extLst>
              <a:ext uri="{FF2B5EF4-FFF2-40B4-BE49-F238E27FC236}">
                <a16:creationId xmlns:a16="http://schemas.microsoft.com/office/drawing/2014/main" id="{51426264-598F-20C4-808F-C656D745EC1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2079A7A9-7A45-6EF1-44DD-58319C74527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4BE04F0E-52CD-1C91-2FA6-6A7042850C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CD2D5CFD-1DA9-F5A6-AE78-1FC394368BBA}"/>
              </a:ext>
            </a:extLst>
          </p:cNvPr>
          <p:cNvSpPr>
            <a:spLocks noGrp="1"/>
          </p:cNvSpPr>
          <p:nvPr>
            <p:ph sz="half" idx="1"/>
          </p:nvPr>
        </p:nvSpPr>
        <p:spPr>
          <a:xfrm>
            <a:off x="838200" y="1825625"/>
            <a:ext cx="5181600" cy="4351338"/>
          </a:xfrm>
        </p:spPr>
        <p:txBody>
          <a:bodyPr/>
          <a:lstStyle>
            <a:lvl1pPr>
              <a:buClr>
                <a:srgbClr val="85FF76"/>
              </a:buClr>
              <a:defRPr/>
            </a:lvl1pPr>
            <a:lvl2pPr>
              <a:buClr>
                <a:srgbClr val="85FF76"/>
              </a:buClr>
              <a:defRPr/>
            </a:lvl2pPr>
            <a:lvl3pPr>
              <a:buClr>
                <a:srgbClr val="85FF76"/>
              </a:buClr>
              <a:defRPr/>
            </a:lvl3pPr>
            <a:lvl4pPr>
              <a:buClr>
                <a:srgbClr val="85FF76"/>
              </a:buClr>
              <a:defRPr/>
            </a:lvl4pPr>
            <a:lvl5pPr>
              <a:buClr>
                <a:srgbClr val="85FF7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dirty="0"/>
          </a:p>
        </p:txBody>
      </p:sp>
      <p:sp>
        <p:nvSpPr>
          <p:cNvPr id="4" name="Content Placeholder 3">
            <a:extLst>
              <a:ext uri="{FF2B5EF4-FFF2-40B4-BE49-F238E27FC236}">
                <a16:creationId xmlns:a16="http://schemas.microsoft.com/office/drawing/2014/main" id="{26DE168A-3F4F-B0BB-0437-35013F765AAA}"/>
              </a:ext>
            </a:extLst>
          </p:cNvPr>
          <p:cNvSpPr>
            <a:spLocks noGrp="1"/>
          </p:cNvSpPr>
          <p:nvPr>
            <p:ph sz="half" idx="2"/>
          </p:nvPr>
        </p:nvSpPr>
        <p:spPr>
          <a:xfrm>
            <a:off x="6172200" y="1825625"/>
            <a:ext cx="5181600" cy="4351338"/>
          </a:xfrm>
        </p:spPr>
        <p:txBody>
          <a:bodyPr/>
          <a:lstStyle>
            <a:lvl1pPr>
              <a:buClr>
                <a:srgbClr val="85FF76"/>
              </a:buClr>
              <a:defRPr/>
            </a:lvl1pPr>
            <a:lvl2pPr>
              <a:buClr>
                <a:srgbClr val="85FF76"/>
              </a:buClr>
              <a:defRPr/>
            </a:lvl2pPr>
            <a:lvl3pPr>
              <a:buClr>
                <a:srgbClr val="85FF76"/>
              </a:buClr>
              <a:defRPr/>
            </a:lvl3pPr>
            <a:lvl4pPr>
              <a:buClr>
                <a:srgbClr val="85FF76"/>
              </a:buClr>
              <a:defRPr/>
            </a:lvl4pPr>
            <a:lvl5pPr>
              <a:buClr>
                <a:srgbClr val="85FF7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Tree>
    <p:extLst>
      <p:ext uri="{BB962C8B-B14F-4D97-AF65-F5344CB8AC3E}">
        <p14:creationId xmlns:p14="http://schemas.microsoft.com/office/powerpoint/2010/main" val="2674705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green gradient&#10;&#10;Description automatically generated">
            <a:extLst>
              <a:ext uri="{FF2B5EF4-FFF2-40B4-BE49-F238E27FC236}">
                <a16:creationId xmlns:a16="http://schemas.microsoft.com/office/drawing/2014/main" id="{51426264-598F-20C4-808F-C656D745EC1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2079A7A9-7A45-6EF1-44DD-58319C74527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4BE04F0E-52CD-1C91-2FA6-6A7042850C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CD2D5CFD-1DA9-F5A6-AE78-1FC394368BBA}"/>
              </a:ext>
            </a:extLst>
          </p:cNvPr>
          <p:cNvSpPr>
            <a:spLocks noGrp="1"/>
          </p:cNvSpPr>
          <p:nvPr>
            <p:ph sz="half" idx="1"/>
          </p:nvPr>
        </p:nvSpPr>
        <p:spPr>
          <a:xfrm>
            <a:off x="838200" y="1825625"/>
            <a:ext cx="5181600" cy="4351338"/>
          </a:xfrm>
        </p:spPr>
        <p:txBody>
          <a:bodyPr/>
          <a:lstStyle>
            <a:lvl1pPr>
              <a:buClr>
                <a:srgbClr val="85FF76"/>
              </a:buClr>
              <a:defRPr/>
            </a:lvl1pPr>
            <a:lvl2pPr>
              <a:buClr>
                <a:srgbClr val="85FF76"/>
              </a:buClr>
              <a:defRPr/>
            </a:lvl2pPr>
            <a:lvl3pPr>
              <a:buClr>
                <a:srgbClr val="85FF76"/>
              </a:buClr>
              <a:defRPr/>
            </a:lvl3pPr>
            <a:lvl4pPr>
              <a:buClr>
                <a:srgbClr val="85FF76"/>
              </a:buClr>
              <a:defRPr/>
            </a:lvl4pPr>
            <a:lvl5pPr>
              <a:buClr>
                <a:srgbClr val="85FF7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Content Placeholder 3">
            <a:extLst>
              <a:ext uri="{FF2B5EF4-FFF2-40B4-BE49-F238E27FC236}">
                <a16:creationId xmlns:a16="http://schemas.microsoft.com/office/drawing/2014/main" id="{26DE168A-3F4F-B0BB-0437-35013F765AAA}"/>
              </a:ext>
            </a:extLst>
          </p:cNvPr>
          <p:cNvSpPr>
            <a:spLocks noGrp="1"/>
          </p:cNvSpPr>
          <p:nvPr>
            <p:ph sz="half" idx="2"/>
          </p:nvPr>
        </p:nvSpPr>
        <p:spPr>
          <a:xfrm>
            <a:off x="6172200" y="1825625"/>
            <a:ext cx="5181600" cy="4351338"/>
          </a:xfrm>
        </p:spPr>
        <p:txBody>
          <a:bodyPr/>
          <a:lstStyle>
            <a:lvl1pPr>
              <a:buClr>
                <a:srgbClr val="85FF76"/>
              </a:buClr>
              <a:defRPr/>
            </a:lvl1pPr>
            <a:lvl2pPr>
              <a:buClr>
                <a:srgbClr val="85FF76"/>
              </a:buClr>
              <a:defRPr/>
            </a:lvl2pPr>
            <a:lvl3pPr>
              <a:buClr>
                <a:srgbClr val="85FF76"/>
              </a:buClr>
              <a:defRPr/>
            </a:lvl3pPr>
            <a:lvl4pPr>
              <a:buClr>
                <a:srgbClr val="85FF76"/>
              </a:buClr>
              <a:defRPr/>
            </a:lvl4pPr>
            <a:lvl5pPr>
              <a:buClr>
                <a:srgbClr val="85FF7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pic>
        <p:nvPicPr>
          <p:cNvPr id="10" name="Picture 9" descr="A black and white striped hat&#10;&#10;Description automatically generated">
            <a:extLst>
              <a:ext uri="{FF2B5EF4-FFF2-40B4-BE49-F238E27FC236}">
                <a16:creationId xmlns:a16="http://schemas.microsoft.com/office/drawing/2014/main" id="{CC2B937E-1E05-4CF9-9FFA-7AFF5BFB088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rot="1211353">
            <a:off x="9603058" y="4363938"/>
            <a:ext cx="3256156" cy="3256156"/>
          </a:xfrm>
          <a:prstGeom prst="rect">
            <a:avLst/>
          </a:prstGeom>
        </p:spPr>
      </p:pic>
    </p:spTree>
    <p:extLst>
      <p:ext uri="{BB962C8B-B14F-4D97-AF65-F5344CB8AC3E}">
        <p14:creationId xmlns:p14="http://schemas.microsoft.com/office/powerpoint/2010/main" val="2899071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4F0E-52CD-1C91-2FA6-6A7042850C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CD2D5CFD-1DA9-F5A6-AE78-1FC394368BBA}"/>
              </a:ext>
            </a:extLst>
          </p:cNvPr>
          <p:cNvSpPr>
            <a:spLocks noGrp="1"/>
          </p:cNvSpPr>
          <p:nvPr>
            <p:ph sz="half" idx="1"/>
          </p:nvPr>
        </p:nvSpPr>
        <p:spPr>
          <a:xfrm>
            <a:off x="838200" y="1825625"/>
            <a:ext cx="5181600" cy="4351338"/>
          </a:xfrm>
        </p:spPr>
        <p:txBody>
          <a:bodyPr/>
          <a:lstStyle>
            <a:lvl1pPr>
              <a:buClr>
                <a:srgbClr val="05A89F"/>
              </a:buClr>
              <a:defRPr/>
            </a:lvl1pPr>
            <a:lvl2pPr>
              <a:buClr>
                <a:srgbClr val="05A89F"/>
              </a:buClr>
              <a:defRPr/>
            </a:lvl2pPr>
            <a:lvl3pPr>
              <a:buClr>
                <a:srgbClr val="05A89F"/>
              </a:buClr>
              <a:defRPr/>
            </a:lvl3pPr>
            <a:lvl4pPr>
              <a:buClr>
                <a:srgbClr val="05A89F"/>
              </a:buClr>
              <a:defRPr/>
            </a:lvl4pPr>
            <a:lvl5pPr>
              <a:buClr>
                <a:srgbClr val="05A89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Content Placeholder 3">
            <a:extLst>
              <a:ext uri="{FF2B5EF4-FFF2-40B4-BE49-F238E27FC236}">
                <a16:creationId xmlns:a16="http://schemas.microsoft.com/office/drawing/2014/main" id="{26DE168A-3F4F-B0BB-0437-35013F765AAA}"/>
              </a:ext>
            </a:extLst>
          </p:cNvPr>
          <p:cNvSpPr>
            <a:spLocks noGrp="1"/>
          </p:cNvSpPr>
          <p:nvPr>
            <p:ph sz="half" idx="2"/>
          </p:nvPr>
        </p:nvSpPr>
        <p:spPr>
          <a:xfrm>
            <a:off x="6172200" y="1825625"/>
            <a:ext cx="5181600" cy="4351338"/>
          </a:xfrm>
        </p:spPr>
        <p:txBody>
          <a:bodyPr/>
          <a:lstStyle>
            <a:lvl1pPr>
              <a:buClr>
                <a:srgbClr val="05A89F"/>
              </a:buClr>
              <a:defRPr/>
            </a:lvl1pPr>
            <a:lvl2pPr>
              <a:buClr>
                <a:srgbClr val="05A89F"/>
              </a:buClr>
              <a:defRPr/>
            </a:lvl2pPr>
            <a:lvl3pPr>
              <a:buClr>
                <a:srgbClr val="05A89F"/>
              </a:buClr>
              <a:defRPr/>
            </a:lvl3pPr>
            <a:lvl4pPr>
              <a:buClr>
                <a:srgbClr val="05A89F"/>
              </a:buClr>
              <a:defRPr/>
            </a:lvl4pPr>
            <a:lvl5pPr>
              <a:buClr>
                <a:srgbClr val="05A89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dirty="0"/>
          </a:p>
        </p:txBody>
      </p:sp>
      <p:pic>
        <p:nvPicPr>
          <p:cNvPr id="10" name="Picture 9" descr="A black and white striped hat&#10;&#10;Description automatically generated">
            <a:extLst>
              <a:ext uri="{FF2B5EF4-FFF2-40B4-BE49-F238E27FC236}">
                <a16:creationId xmlns:a16="http://schemas.microsoft.com/office/drawing/2014/main" id="{CC2B937E-1E05-4CF9-9FFA-7AFF5BFB088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211353">
            <a:off x="9603058" y="4363938"/>
            <a:ext cx="3256156" cy="3256156"/>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21BA527-D9F0-D8CF-D62F-C436D520CB2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spTree>
    <p:extLst>
      <p:ext uri="{BB962C8B-B14F-4D97-AF65-F5344CB8AC3E}">
        <p14:creationId xmlns:p14="http://schemas.microsoft.com/office/powerpoint/2010/main" val="541307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4F0E-52CD-1C91-2FA6-6A7042850CFB}"/>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CD2D5CFD-1DA9-F5A6-AE78-1FC394368BBA}"/>
              </a:ext>
            </a:extLst>
          </p:cNvPr>
          <p:cNvSpPr>
            <a:spLocks noGrp="1"/>
          </p:cNvSpPr>
          <p:nvPr>
            <p:ph sz="half" idx="1"/>
          </p:nvPr>
        </p:nvSpPr>
        <p:spPr>
          <a:xfrm>
            <a:off x="838200" y="1825625"/>
            <a:ext cx="5181600" cy="4351338"/>
          </a:xfrm>
        </p:spPr>
        <p:txBody>
          <a:bodyPr/>
          <a:lstStyle>
            <a:lvl1pPr>
              <a:buClr>
                <a:srgbClr val="05A89F"/>
              </a:buClr>
              <a:defRPr/>
            </a:lvl1pPr>
            <a:lvl2pPr>
              <a:buClr>
                <a:srgbClr val="05A89F"/>
              </a:buClr>
              <a:defRPr/>
            </a:lvl2pPr>
            <a:lvl3pPr>
              <a:buClr>
                <a:srgbClr val="05A89F"/>
              </a:buClr>
              <a:defRPr/>
            </a:lvl3pPr>
            <a:lvl4pPr>
              <a:buClr>
                <a:srgbClr val="05A89F"/>
              </a:buClr>
              <a:defRPr/>
            </a:lvl4pPr>
            <a:lvl5pPr>
              <a:buClr>
                <a:srgbClr val="05A89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Content Placeholder 3">
            <a:extLst>
              <a:ext uri="{FF2B5EF4-FFF2-40B4-BE49-F238E27FC236}">
                <a16:creationId xmlns:a16="http://schemas.microsoft.com/office/drawing/2014/main" id="{26DE168A-3F4F-B0BB-0437-35013F765AAA}"/>
              </a:ext>
            </a:extLst>
          </p:cNvPr>
          <p:cNvSpPr>
            <a:spLocks noGrp="1"/>
          </p:cNvSpPr>
          <p:nvPr>
            <p:ph sz="half" idx="2"/>
          </p:nvPr>
        </p:nvSpPr>
        <p:spPr>
          <a:xfrm>
            <a:off x="6172200" y="1825625"/>
            <a:ext cx="5181600" cy="4351338"/>
          </a:xfrm>
        </p:spPr>
        <p:txBody>
          <a:bodyPr/>
          <a:lstStyle>
            <a:lvl1pPr>
              <a:buClr>
                <a:srgbClr val="05A89F"/>
              </a:buClr>
              <a:defRPr/>
            </a:lvl1pPr>
            <a:lvl2pPr>
              <a:buClr>
                <a:srgbClr val="05A89F"/>
              </a:buClr>
              <a:defRPr/>
            </a:lvl2pPr>
            <a:lvl3pPr>
              <a:buClr>
                <a:srgbClr val="05A89F"/>
              </a:buClr>
              <a:defRPr/>
            </a:lvl3pPr>
            <a:lvl4pPr>
              <a:buClr>
                <a:srgbClr val="05A89F"/>
              </a:buClr>
              <a:defRPr/>
            </a:lvl4pPr>
            <a:lvl5pPr>
              <a:buClr>
                <a:srgbClr val="05A89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A21BA527-D9F0-D8CF-D62F-C436D520CB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spTree>
    <p:extLst>
      <p:ext uri="{BB962C8B-B14F-4D97-AF65-F5344CB8AC3E}">
        <p14:creationId xmlns:p14="http://schemas.microsoft.com/office/powerpoint/2010/main" val="251703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FE6E6898-9F76-2B3B-2FB9-10CD76B6B75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cartoon of a monster&#10;&#10;Description automatically generated">
            <a:extLst>
              <a:ext uri="{FF2B5EF4-FFF2-40B4-BE49-F238E27FC236}">
                <a16:creationId xmlns:a16="http://schemas.microsoft.com/office/drawing/2014/main" id="{CFACE3CB-E2C6-DEDA-B124-F0A787F4588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13809" y="1326995"/>
            <a:ext cx="5531005" cy="5531005"/>
          </a:xfrm>
          <a:prstGeom prst="rect">
            <a:avLst/>
          </a:prstGeom>
        </p:spPr>
      </p:pic>
      <p:pic>
        <p:nvPicPr>
          <p:cNvPr id="5" name="Picture 4" descr="A black and white drawing of a snake&#10;&#10;Description automatically generated">
            <a:extLst>
              <a:ext uri="{FF2B5EF4-FFF2-40B4-BE49-F238E27FC236}">
                <a16:creationId xmlns:a16="http://schemas.microsoft.com/office/drawing/2014/main" id="{EC5BF5D0-8A02-7FC0-ED9D-1E551395EBB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4318" y="3893634"/>
            <a:ext cx="3521926" cy="3521926"/>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1C27BD0-69B2-3393-C1A7-0551BB4A3501}"/>
              </a:ext>
            </a:extLst>
          </p:cNvPr>
          <p:cNvPicPr>
            <a:picLocks noChangeAspect="1"/>
          </p:cNvPicPr>
          <p:nvPr userDrawn="1"/>
        </p:nvPicPr>
        <p:blipFill>
          <a:blip r:embed="rId5"/>
          <a:stretch>
            <a:fillRect/>
          </a:stretch>
        </p:blipFill>
        <p:spPr>
          <a:xfrm>
            <a:off x="-108284" y="7874"/>
            <a:ext cx="7772400" cy="2216377"/>
          </a:xfrm>
          <a:prstGeom prst="rect">
            <a:avLst/>
          </a:prstGeom>
        </p:spPr>
      </p:pic>
    </p:spTree>
    <p:extLst>
      <p:ext uri="{BB962C8B-B14F-4D97-AF65-F5344CB8AC3E}">
        <p14:creationId xmlns:p14="http://schemas.microsoft.com/office/powerpoint/2010/main" val="662911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AA59E0E4-FD49-FB18-D552-5FE00441532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B7FF8BA1-1273-072C-58D5-C1FB41B430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3354541C-5000-462E-8344-4068F941C68F}"/>
              </a:ext>
            </a:extLst>
          </p:cNvPr>
          <p:cNvSpPr>
            <a:spLocks noGrp="1"/>
          </p:cNvSpPr>
          <p:nvPr>
            <p:ph type="title"/>
          </p:nvPr>
        </p:nvSpPr>
        <p:spPr/>
        <p:txBody>
          <a:bodyPr/>
          <a:lstStyle/>
          <a:p>
            <a:r>
              <a:rPr lang="en-US"/>
              <a:t>Click to edit Master title style</a:t>
            </a:r>
            <a:endParaRPr lang="en-HR"/>
          </a:p>
        </p:txBody>
      </p:sp>
    </p:spTree>
    <p:extLst>
      <p:ext uri="{BB962C8B-B14F-4D97-AF65-F5344CB8AC3E}">
        <p14:creationId xmlns:p14="http://schemas.microsoft.com/office/powerpoint/2010/main" val="340519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AA59E0E4-FD49-FB18-D552-5FE00441532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B7FF8BA1-1273-072C-58D5-C1FB41B430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3354541C-5000-462E-8344-4068F941C68F}"/>
              </a:ext>
            </a:extLst>
          </p:cNvPr>
          <p:cNvSpPr>
            <a:spLocks noGrp="1"/>
          </p:cNvSpPr>
          <p:nvPr>
            <p:ph type="title"/>
          </p:nvPr>
        </p:nvSpPr>
        <p:spPr/>
        <p:txBody>
          <a:bodyPr/>
          <a:lstStyle/>
          <a:p>
            <a:r>
              <a:rPr lang="en-US"/>
              <a:t>Click to edit Master title style</a:t>
            </a:r>
            <a:endParaRPr lang="en-HR"/>
          </a:p>
        </p:txBody>
      </p:sp>
      <p:pic>
        <p:nvPicPr>
          <p:cNvPr id="4" name="Picture 3" descr="A black and white striped hat&#10;&#10;Description automatically generated">
            <a:extLst>
              <a:ext uri="{FF2B5EF4-FFF2-40B4-BE49-F238E27FC236}">
                <a16:creationId xmlns:a16="http://schemas.microsoft.com/office/drawing/2014/main" id="{03D9E227-80E0-651B-101D-777BF77E7C0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rot="1211353">
            <a:off x="9603058" y="4363938"/>
            <a:ext cx="3256156" cy="3256156"/>
          </a:xfrm>
          <a:prstGeom prst="rect">
            <a:avLst/>
          </a:prstGeom>
        </p:spPr>
      </p:pic>
    </p:spTree>
    <p:extLst>
      <p:ext uri="{BB962C8B-B14F-4D97-AF65-F5344CB8AC3E}">
        <p14:creationId xmlns:p14="http://schemas.microsoft.com/office/powerpoint/2010/main" val="3521833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541C-5000-462E-8344-4068F941C68F}"/>
              </a:ext>
            </a:extLst>
          </p:cNvPr>
          <p:cNvSpPr>
            <a:spLocks noGrp="1"/>
          </p:cNvSpPr>
          <p:nvPr>
            <p:ph type="title"/>
          </p:nvPr>
        </p:nvSpPr>
        <p:spPr/>
        <p:txBody>
          <a:bodyPr/>
          <a:lstStyle/>
          <a:p>
            <a:r>
              <a:rPr lang="en-US"/>
              <a:t>Click to edit Master title style</a:t>
            </a:r>
            <a:endParaRPr lang="en-H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F95C8B9-902D-16C0-0A76-0A53453EA15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spTree>
    <p:extLst>
      <p:ext uri="{BB962C8B-B14F-4D97-AF65-F5344CB8AC3E}">
        <p14:creationId xmlns:p14="http://schemas.microsoft.com/office/powerpoint/2010/main" val="561871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541C-5000-462E-8344-4068F941C68F}"/>
              </a:ext>
            </a:extLst>
          </p:cNvPr>
          <p:cNvSpPr>
            <a:spLocks noGrp="1"/>
          </p:cNvSpPr>
          <p:nvPr>
            <p:ph type="title"/>
          </p:nvPr>
        </p:nvSpPr>
        <p:spPr/>
        <p:txBody>
          <a:bodyPr/>
          <a:lstStyle/>
          <a:p>
            <a:r>
              <a:rPr lang="en-US"/>
              <a:t>Click to edit Master title style</a:t>
            </a:r>
            <a:endParaRPr lang="en-HR"/>
          </a:p>
        </p:txBody>
      </p:sp>
      <p:pic>
        <p:nvPicPr>
          <p:cNvPr id="4" name="Picture 3" descr="A black and white striped hat&#10;&#10;Description automatically generated">
            <a:extLst>
              <a:ext uri="{FF2B5EF4-FFF2-40B4-BE49-F238E27FC236}">
                <a16:creationId xmlns:a16="http://schemas.microsoft.com/office/drawing/2014/main" id="{03D9E227-80E0-651B-101D-777BF77E7C0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211353">
            <a:off x="9603058" y="4363938"/>
            <a:ext cx="3256156" cy="3256156"/>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F95C8B9-902D-16C0-0A76-0A53453EA15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spTree>
    <p:extLst>
      <p:ext uri="{BB962C8B-B14F-4D97-AF65-F5344CB8AC3E}">
        <p14:creationId xmlns:p14="http://schemas.microsoft.com/office/powerpoint/2010/main" val="2469203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A blue and green gradient&#10;&#10;Description automatically generated">
            <a:extLst>
              <a:ext uri="{FF2B5EF4-FFF2-40B4-BE49-F238E27FC236}">
                <a16:creationId xmlns:a16="http://schemas.microsoft.com/office/drawing/2014/main" id="{6AF5B540-EF9D-1F81-6EB8-88CBA5E1C61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2A6F4A0E-1B68-0793-F26F-5DC1B124417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Tree>
    <p:extLst>
      <p:ext uri="{BB962C8B-B14F-4D97-AF65-F5344CB8AC3E}">
        <p14:creationId xmlns:p14="http://schemas.microsoft.com/office/powerpoint/2010/main" val="1651528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2296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19033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E703E460-81DB-4C38-DE7C-ABB0225A646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1098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blue and green gradient&#10;&#10;Description automatically generated">
            <a:extLst>
              <a:ext uri="{FF2B5EF4-FFF2-40B4-BE49-F238E27FC236}">
                <a16:creationId xmlns:a16="http://schemas.microsoft.com/office/drawing/2014/main" id="{A4EAD028-E5A0-E470-5605-4ED813BDA08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8B31DB39-3499-42E0-2421-26D142D974A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37AE9B80-8AE5-4542-622A-696AF32FDD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R"/>
          </a:p>
        </p:txBody>
      </p:sp>
      <p:sp>
        <p:nvSpPr>
          <p:cNvPr id="3" name="Content Placeholder 2">
            <a:extLst>
              <a:ext uri="{FF2B5EF4-FFF2-40B4-BE49-F238E27FC236}">
                <a16:creationId xmlns:a16="http://schemas.microsoft.com/office/drawing/2014/main" id="{2AE8E708-4BE9-E141-3ADD-66F8363256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Text Placeholder 3">
            <a:extLst>
              <a:ext uri="{FF2B5EF4-FFF2-40B4-BE49-F238E27FC236}">
                <a16:creationId xmlns:a16="http://schemas.microsoft.com/office/drawing/2014/main" id="{929227C5-155F-A2CF-427E-6E9E15035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1892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A blue and green gradient&#10;&#10;Description automatically generated">
            <a:extLst>
              <a:ext uri="{FF2B5EF4-FFF2-40B4-BE49-F238E27FC236}">
                <a16:creationId xmlns:a16="http://schemas.microsoft.com/office/drawing/2014/main" id="{2D7D7E83-0FBC-0CD9-2BD4-71E8E211402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B6B44B3B-CA0D-0A00-BC42-4629FC4C1A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sp>
        <p:nvSpPr>
          <p:cNvPr id="2" name="Title 1">
            <a:extLst>
              <a:ext uri="{FF2B5EF4-FFF2-40B4-BE49-F238E27FC236}">
                <a16:creationId xmlns:a16="http://schemas.microsoft.com/office/drawing/2014/main" id="{B8BCC845-8486-3FED-0C37-384495F39E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R"/>
          </a:p>
        </p:txBody>
      </p:sp>
      <p:sp>
        <p:nvSpPr>
          <p:cNvPr id="3" name="Picture Placeholder 2">
            <a:extLst>
              <a:ext uri="{FF2B5EF4-FFF2-40B4-BE49-F238E27FC236}">
                <a16:creationId xmlns:a16="http://schemas.microsoft.com/office/drawing/2014/main" id="{4E5DE7B7-B550-2F31-5841-473907B49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HR"/>
          </a:p>
        </p:txBody>
      </p:sp>
      <p:sp>
        <p:nvSpPr>
          <p:cNvPr id="4" name="Text Placeholder 3">
            <a:extLst>
              <a:ext uri="{FF2B5EF4-FFF2-40B4-BE49-F238E27FC236}">
                <a16:creationId xmlns:a16="http://schemas.microsoft.com/office/drawing/2014/main" id="{F1D65548-6158-3199-4DCC-1C862E163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10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7276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76753C50-EE2F-02F2-B641-BD219A378331}"/>
              </a:ext>
            </a:extLst>
          </p:cNvPr>
          <p:cNvSpPr>
            <a:spLocks noGrp="1"/>
          </p:cNvSpPr>
          <p:nvPr>
            <p:ph type="pic" sz="quarter" idx="10"/>
          </p:nvPr>
        </p:nvSpPr>
        <p:spPr>
          <a:xfrm>
            <a:off x="7120210" y="1628373"/>
            <a:ext cx="3501190" cy="3527999"/>
          </a:xfrm>
          <a:prstGeom prst="ellipse">
            <a:avLst/>
          </a:prstGeom>
          <a:ln w="57150">
            <a:solidFill>
              <a:srgbClr val="85FF76"/>
            </a:solidFill>
          </a:ln>
        </p:spPr>
        <p:txBody>
          <a:bodyPr/>
          <a:lstStyle>
            <a:lvl1pPr>
              <a:defRPr>
                <a:solidFill>
                  <a:schemeClr val="bg1"/>
                </a:solidFill>
              </a:defRPr>
            </a:lvl1pPr>
          </a:lstStyle>
          <a:p>
            <a:r>
              <a:rPr lang="en-US"/>
              <a:t>Click icon to add picture</a:t>
            </a:r>
            <a:endParaRPr lang="en-HR" dirty="0"/>
          </a:p>
        </p:txBody>
      </p:sp>
    </p:spTree>
    <p:extLst>
      <p:ext uri="{BB962C8B-B14F-4D97-AF65-F5344CB8AC3E}">
        <p14:creationId xmlns:p14="http://schemas.microsoft.com/office/powerpoint/2010/main" val="2463504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peak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753C50-EE2F-02F2-B641-BD219A378331}"/>
              </a:ext>
            </a:extLst>
          </p:cNvPr>
          <p:cNvSpPr>
            <a:spLocks noGrp="1"/>
          </p:cNvSpPr>
          <p:nvPr>
            <p:ph type="pic" sz="quarter" idx="10"/>
          </p:nvPr>
        </p:nvSpPr>
        <p:spPr>
          <a:xfrm>
            <a:off x="7120210" y="1628373"/>
            <a:ext cx="3501190" cy="3527999"/>
          </a:xfrm>
          <a:prstGeom prst="ellipse">
            <a:avLst/>
          </a:prstGeom>
          <a:ln w="57150">
            <a:solidFill>
              <a:srgbClr val="05A89F"/>
            </a:solidFill>
          </a:ln>
        </p:spPr>
        <p:txBody>
          <a:bodyPr/>
          <a:lstStyle>
            <a:lvl1pPr>
              <a:defRPr>
                <a:solidFill>
                  <a:srgbClr val="05A89F"/>
                </a:solidFill>
              </a:defRPr>
            </a:lvl1pPr>
          </a:lstStyle>
          <a:p>
            <a:r>
              <a:rPr lang="en-US"/>
              <a:t>Click icon to add picture</a:t>
            </a:r>
            <a:endParaRPr lang="en-HR" dirty="0"/>
          </a:p>
        </p:txBody>
      </p:sp>
      <p:pic>
        <p:nvPicPr>
          <p:cNvPr id="5" name="Picture 4" descr="A black and white striped snake&#10;&#10;Description automatically generated">
            <a:extLst>
              <a:ext uri="{FF2B5EF4-FFF2-40B4-BE49-F238E27FC236}">
                <a16:creationId xmlns:a16="http://schemas.microsoft.com/office/drawing/2014/main" id="{AB9C44EF-0249-1A4D-F511-6B9B93AEEB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8015459">
            <a:off x="9067800" y="3401947"/>
            <a:ext cx="3891776" cy="3891776"/>
          </a:xfrm>
          <a:prstGeom prst="rect">
            <a:avLst/>
          </a:prstGeom>
        </p:spPr>
      </p:pic>
      <p:pic>
        <p:nvPicPr>
          <p:cNvPr id="9" name="Picture 8" descr="A black and white drawing of a snake&#10;&#10;Description automatically generated">
            <a:extLst>
              <a:ext uri="{FF2B5EF4-FFF2-40B4-BE49-F238E27FC236}">
                <a16:creationId xmlns:a16="http://schemas.microsoft.com/office/drawing/2014/main" id="{98D79C09-E088-1F39-7434-9E0AED5B962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5400000">
            <a:off x="-429846" y="4469290"/>
            <a:ext cx="3651711" cy="3651711"/>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ECD40515-E38C-B280-0C00-31441DB55972}"/>
              </a:ext>
            </a:extLst>
          </p:cNvPr>
          <p:cNvPicPr>
            <a:picLocks noChangeAspect="1"/>
          </p:cNvPicPr>
          <p:nvPr userDrawn="1"/>
        </p:nvPicPr>
        <p:blipFill>
          <a:blip r:embed="rId4"/>
          <a:stretch>
            <a:fillRect/>
          </a:stretch>
        </p:blipFill>
        <p:spPr>
          <a:xfrm>
            <a:off x="72192" y="0"/>
            <a:ext cx="7772400" cy="2216377"/>
          </a:xfrm>
          <a:prstGeom prst="rect">
            <a:avLst/>
          </a:prstGeom>
        </p:spPr>
      </p:pic>
    </p:spTree>
    <p:extLst>
      <p:ext uri="{BB962C8B-B14F-4D97-AF65-F5344CB8AC3E}">
        <p14:creationId xmlns:p14="http://schemas.microsoft.com/office/powerpoint/2010/main" val="280337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eak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76753C50-EE2F-02F2-B641-BD219A378331}"/>
              </a:ext>
            </a:extLst>
          </p:cNvPr>
          <p:cNvSpPr>
            <a:spLocks noGrp="1"/>
          </p:cNvSpPr>
          <p:nvPr>
            <p:ph type="pic" sz="quarter" idx="10"/>
          </p:nvPr>
        </p:nvSpPr>
        <p:spPr>
          <a:xfrm>
            <a:off x="8915558" y="793141"/>
            <a:ext cx="2257966" cy="2275255"/>
          </a:xfrm>
          <a:prstGeom prst="ellipse">
            <a:avLst/>
          </a:prstGeom>
          <a:ln w="57150">
            <a:solidFill>
              <a:srgbClr val="85FF76"/>
            </a:solidFill>
          </a:ln>
        </p:spPr>
        <p:txBody>
          <a:bodyPr/>
          <a:lstStyle>
            <a:lvl1pPr>
              <a:defRPr>
                <a:solidFill>
                  <a:schemeClr val="bg1"/>
                </a:solidFill>
              </a:defRPr>
            </a:lvl1pPr>
          </a:lstStyle>
          <a:p>
            <a:r>
              <a:rPr lang="en-US"/>
              <a:t>Click icon to add picture</a:t>
            </a:r>
            <a:endParaRPr lang="en-HR" dirty="0"/>
          </a:p>
        </p:txBody>
      </p:sp>
      <p:sp>
        <p:nvSpPr>
          <p:cNvPr id="2" name="Picture Placeholder 5">
            <a:extLst>
              <a:ext uri="{FF2B5EF4-FFF2-40B4-BE49-F238E27FC236}">
                <a16:creationId xmlns:a16="http://schemas.microsoft.com/office/drawing/2014/main" id="{0204303A-B8B0-5CF8-76A7-5A494AD74A16}"/>
              </a:ext>
            </a:extLst>
          </p:cNvPr>
          <p:cNvSpPr>
            <a:spLocks noGrp="1"/>
          </p:cNvSpPr>
          <p:nvPr>
            <p:ph type="pic" sz="quarter" idx="11"/>
          </p:nvPr>
        </p:nvSpPr>
        <p:spPr>
          <a:xfrm>
            <a:off x="9012202" y="3209743"/>
            <a:ext cx="2257966" cy="2275255"/>
          </a:xfrm>
          <a:prstGeom prst="ellipse">
            <a:avLst/>
          </a:prstGeom>
          <a:ln w="57150">
            <a:solidFill>
              <a:srgbClr val="85FF76"/>
            </a:solidFill>
          </a:ln>
        </p:spPr>
        <p:txBody>
          <a:bodyPr/>
          <a:lstStyle>
            <a:lvl1pPr>
              <a:defRPr>
                <a:solidFill>
                  <a:schemeClr val="bg1"/>
                </a:solidFill>
              </a:defRPr>
            </a:lvl1pPr>
          </a:lstStyle>
          <a:p>
            <a:r>
              <a:rPr lang="en-US"/>
              <a:t>Click icon to add picture</a:t>
            </a:r>
            <a:endParaRPr lang="en-HR" dirty="0"/>
          </a:p>
        </p:txBody>
      </p:sp>
    </p:spTree>
    <p:extLst>
      <p:ext uri="{BB962C8B-B14F-4D97-AF65-F5344CB8AC3E}">
        <p14:creationId xmlns:p14="http://schemas.microsoft.com/office/powerpoint/2010/main" val="315610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peak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753C50-EE2F-02F2-B641-BD219A378331}"/>
              </a:ext>
            </a:extLst>
          </p:cNvPr>
          <p:cNvSpPr>
            <a:spLocks noGrp="1"/>
          </p:cNvSpPr>
          <p:nvPr>
            <p:ph type="pic" sz="quarter" idx="10"/>
          </p:nvPr>
        </p:nvSpPr>
        <p:spPr>
          <a:xfrm>
            <a:off x="8915558" y="793141"/>
            <a:ext cx="2257966" cy="2275255"/>
          </a:xfrm>
          <a:prstGeom prst="ellipse">
            <a:avLst/>
          </a:prstGeom>
          <a:ln w="57150">
            <a:solidFill>
              <a:srgbClr val="05A89F"/>
            </a:solidFill>
          </a:ln>
        </p:spPr>
        <p:txBody>
          <a:bodyPr/>
          <a:lstStyle>
            <a:lvl1pPr>
              <a:defRPr>
                <a:solidFill>
                  <a:srgbClr val="05A89F"/>
                </a:solidFill>
              </a:defRPr>
            </a:lvl1pPr>
          </a:lstStyle>
          <a:p>
            <a:r>
              <a:rPr lang="en-US"/>
              <a:t>Click icon to add picture</a:t>
            </a:r>
            <a:endParaRPr lang="en-HR" dirty="0"/>
          </a:p>
        </p:txBody>
      </p:sp>
      <p:sp>
        <p:nvSpPr>
          <p:cNvPr id="2" name="Picture Placeholder 5">
            <a:extLst>
              <a:ext uri="{FF2B5EF4-FFF2-40B4-BE49-F238E27FC236}">
                <a16:creationId xmlns:a16="http://schemas.microsoft.com/office/drawing/2014/main" id="{0204303A-B8B0-5CF8-76A7-5A494AD74A16}"/>
              </a:ext>
            </a:extLst>
          </p:cNvPr>
          <p:cNvSpPr>
            <a:spLocks noGrp="1"/>
          </p:cNvSpPr>
          <p:nvPr>
            <p:ph type="pic" sz="quarter" idx="11"/>
          </p:nvPr>
        </p:nvSpPr>
        <p:spPr>
          <a:xfrm>
            <a:off x="9012202" y="3209743"/>
            <a:ext cx="2257966" cy="2275255"/>
          </a:xfrm>
          <a:prstGeom prst="ellipse">
            <a:avLst/>
          </a:prstGeom>
          <a:ln w="57150">
            <a:solidFill>
              <a:srgbClr val="05A89F"/>
            </a:solidFill>
          </a:ln>
        </p:spPr>
        <p:txBody>
          <a:bodyPr/>
          <a:lstStyle>
            <a:lvl1pPr>
              <a:defRPr>
                <a:solidFill>
                  <a:srgbClr val="05A89F"/>
                </a:solidFill>
              </a:defRPr>
            </a:lvl1pPr>
          </a:lstStyle>
          <a:p>
            <a:r>
              <a:rPr lang="en-US"/>
              <a:t>Click icon to add picture</a:t>
            </a:r>
            <a:endParaRPr lang="en-HR" dirty="0"/>
          </a:p>
        </p:txBody>
      </p:sp>
      <p:pic>
        <p:nvPicPr>
          <p:cNvPr id="3" name="Picture 2" descr="A black and white striped snake&#10;&#10;Description automatically generated">
            <a:extLst>
              <a:ext uri="{FF2B5EF4-FFF2-40B4-BE49-F238E27FC236}">
                <a16:creationId xmlns:a16="http://schemas.microsoft.com/office/drawing/2014/main" id="{BA4708CD-A24C-408A-8477-9F81262DFCF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8015459">
            <a:off x="9067800" y="3401947"/>
            <a:ext cx="3891776" cy="3891776"/>
          </a:xfrm>
          <a:prstGeom prst="rect">
            <a:avLst/>
          </a:prstGeom>
        </p:spPr>
      </p:pic>
      <p:pic>
        <p:nvPicPr>
          <p:cNvPr id="5" name="Picture 4" descr="A black and white drawing of a snake&#10;&#10;Description automatically generated">
            <a:extLst>
              <a:ext uri="{FF2B5EF4-FFF2-40B4-BE49-F238E27FC236}">
                <a16:creationId xmlns:a16="http://schemas.microsoft.com/office/drawing/2014/main" id="{C1A42191-DA34-E166-B344-5CC19A557C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5400000">
            <a:off x="-429846" y="4469290"/>
            <a:ext cx="3651711" cy="3651711"/>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0AAC1A8-6D46-0587-B13E-4653790FAA32}"/>
              </a:ext>
            </a:extLst>
          </p:cNvPr>
          <p:cNvPicPr>
            <a:picLocks noChangeAspect="1"/>
          </p:cNvPicPr>
          <p:nvPr userDrawn="1"/>
        </p:nvPicPr>
        <p:blipFill>
          <a:blip r:embed="rId4"/>
          <a:stretch>
            <a:fillRect/>
          </a:stretch>
        </p:blipFill>
        <p:spPr>
          <a:xfrm>
            <a:off x="72192" y="0"/>
            <a:ext cx="7772400" cy="2216377"/>
          </a:xfrm>
          <a:prstGeom prst="rect">
            <a:avLst/>
          </a:prstGeom>
        </p:spPr>
      </p:pic>
    </p:spTree>
    <p:extLst>
      <p:ext uri="{BB962C8B-B14F-4D97-AF65-F5344CB8AC3E}">
        <p14:creationId xmlns:p14="http://schemas.microsoft.com/office/powerpoint/2010/main" val="23523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B13CC-AB9F-C43D-91D1-1B404F5717A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80E83B-4F0D-229B-FE33-4AA526900E7B}"/>
              </a:ext>
            </a:extLst>
          </p:cNvPr>
          <p:cNvSpPr>
            <a:spLocks noGrp="1"/>
          </p:cNvSpPr>
          <p:nvPr>
            <p:ph type="ctrTitle" hasCustomPrompt="1"/>
          </p:nvPr>
        </p:nvSpPr>
        <p:spPr>
          <a:xfrm>
            <a:off x="498088" y="2575931"/>
            <a:ext cx="9144000" cy="1023241"/>
          </a:xfrm>
        </p:spPr>
        <p:txBody>
          <a:bodyPr anchor="b"/>
          <a:lstStyle>
            <a:lvl1pPr algn="l">
              <a:defRPr sz="6000" b="1"/>
            </a:lvl1pPr>
          </a:lstStyle>
          <a:p>
            <a:r>
              <a:rPr lang="en-GB" dirty="0"/>
              <a:t>Divider Title</a:t>
            </a:r>
            <a:endParaRPr lang="en-HR" dirty="0"/>
          </a:p>
        </p:txBody>
      </p:sp>
      <p:pic>
        <p:nvPicPr>
          <p:cNvPr id="3" name="Picture 2" descr="A black background with white text&#10;&#10;Description automatically generated">
            <a:extLst>
              <a:ext uri="{FF2B5EF4-FFF2-40B4-BE49-F238E27FC236}">
                <a16:creationId xmlns:a16="http://schemas.microsoft.com/office/drawing/2014/main" id="{52DA24B3-F705-5043-A74B-F8B9EBCA872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6380" y="5991401"/>
            <a:ext cx="722971" cy="722971"/>
          </a:xfrm>
          <a:prstGeom prst="rect">
            <a:avLst/>
          </a:prstGeom>
        </p:spPr>
      </p:pic>
      <p:pic>
        <p:nvPicPr>
          <p:cNvPr id="5" name="Picture 4" descr="A black and white drawing of a snake&#10;&#10;Description automatically generated">
            <a:extLst>
              <a:ext uri="{FF2B5EF4-FFF2-40B4-BE49-F238E27FC236}">
                <a16:creationId xmlns:a16="http://schemas.microsoft.com/office/drawing/2014/main" id="{2564ED79-ADF1-195A-C58D-13661C5F826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278851" y="3599172"/>
            <a:ext cx="3722649" cy="3722649"/>
          </a:xfrm>
          <a:prstGeom prst="rect">
            <a:avLst/>
          </a:prstGeom>
        </p:spPr>
      </p:pic>
    </p:spTree>
    <p:extLst>
      <p:ext uri="{BB962C8B-B14F-4D97-AF65-F5344CB8AC3E}">
        <p14:creationId xmlns:p14="http://schemas.microsoft.com/office/powerpoint/2010/main" val="36131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E83B-4F0D-229B-FE33-4AA526900E7B}"/>
              </a:ext>
            </a:extLst>
          </p:cNvPr>
          <p:cNvSpPr>
            <a:spLocks noGrp="1"/>
          </p:cNvSpPr>
          <p:nvPr>
            <p:ph type="ctrTitle" hasCustomPrompt="1"/>
          </p:nvPr>
        </p:nvSpPr>
        <p:spPr>
          <a:xfrm>
            <a:off x="498088" y="2575931"/>
            <a:ext cx="9144000" cy="1023241"/>
          </a:xfrm>
        </p:spPr>
        <p:txBody>
          <a:bodyPr anchor="b"/>
          <a:lstStyle>
            <a:lvl1pPr algn="l">
              <a:defRPr sz="6000" b="1">
                <a:solidFill>
                  <a:srgbClr val="05A89F"/>
                </a:solidFill>
              </a:defRPr>
            </a:lvl1pPr>
          </a:lstStyle>
          <a:p>
            <a:r>
              <a:rPr lang="en-GB" dirty="0"/>
              <a:t>Divider Title</a:t>
            </a:r>
            <a:endParaRPr lang="en-HR" dirty="0"/>
          </a:p>
        </p:txBody>
      </p:sp>
      <p:pic>
        <p:nvPicPr>
          <p:cNvPr id="5" name="Picture 4" descr="A black and white drawing of a snake&#10;&#10;Description automatically generated">
            <a:extLst>
              <a:ext uri="{FF2B5EF4-FFF2-40B4-BE49-F238E27FC236}">
                <a16:creationId xmlns:a16="http://schemas.microsoft.com/office/drawing/2014/main" id="{2564ED79-ADF1-195A-C58D-13661C5F826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78851" y="3599172"/>
            <a:ext cx="3722649" cy="3722649"/>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FA79CA45-0F2B-08FE-1386-AD4D587A009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229" y="5991401"/>
            <a:ext cx="722971" cy="722971"/>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E14901AF-903B-AE94-099E-C52AFC39894F}"/>
              </a:ext>
            </a:extLst>
          </p:cNvPr>
          <p:cNvPicPr>
            <a:picLocks noChangeAspect="1"/>
          </p:cNvPicPr>
          <p:nvPr userDrawn="1"/>
        </p:nvPicPr>
        <p:blipFill>
          <a:blip r:embed="rId4"/>
          <a:stretch>
            <a:fillRect/>
          </a:stretch>
        </p:blipFill>
        <p:spPr>
          <a:xfrm>
            <a:off x="72192" y="0"/>
            <a:ext cx="7772400" cy="2216377"/>
          </a:xfrm>
          <a:prstGeom prst="rect">
            <a:avLst/>
          </a:prstGeom>
        </p:spPr>
      </p:pic>
    </p:spTree>
    <p:extLst>
      <p:ext uri="{BB962C8B-B14F-4D97-AF65-F5344CB8AC3E}">
        <p14:creationId xmlns:p14="http://schemas.microsoft.com/office/powerpoint/2010/main" val="197101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D6738F-884C-8F5C-8DE4-8E53B34CE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R"/>
          </a:p>
        </p:txBody>
      </p:sp>
      <p:sp>
        <p:nvSpPr>
          <p:cNvPr id="3" name="Text Placeholder 2">
            <a:extLst>
              <a:ext uri="{FF2B5EF4-FFF2-40B4-BE49-F238E27FC236}">
                <a16:creationId xmlns:a16="http://schemas.microsoft.com/office/drawing/2014/main" id="{2FD6E910-C357-0D70-251E-39E141A62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Tree>
    <p:extLst>
      <p:ext uri="{BB962C8B-B14F-4D97-AF65-F5344CB8AC3E}">
        <p14:creationId xmlns:p14="http://schemas.microsoft.com/office/powerpoint/2010/main" val="2364810858"/>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1" r:id="rId3"/>
    <p:sldLayoutId id="2147483664" r:id="rId4"/>
    <p:sldLayoutId id="2147483678" r:id="rId5"/>
    <p:sldLayoutId id="2147483665" r:id="rId6"/>
    <p:sldLayoutId id="2147483679" r:id="rId7"/>
    <p:sldLayoutId id="2147483662" r:id="rId8"/>
    <p:sldLayoutId id="2147483674" r:id="rId9"/>
    <p:sldLayoutId id="2147483669" r:id="rId10"/>
    <p:sldLayoutId id="2147483675" r:id="rId11"/>
    <p:sldLayoutId id="2147483650" r:id="rId12"/>
    <p:sldLayoutId id="2147483667" r:id="rId13"/>
    <p:sldLayoutId id="2147483676" r:id="rId14"/>
    <p:sldLayoutId id="2147483668" r:id="rId15"/>
    <p:sldLayoutId id="2147483670" r:id="rId16"/>
    <p:sldLayoutId id="2147483652" r:id="rId17"/>
    <p:sldLayoutId id="2147483671" r:id="rId18"/>
    <p:sldLayoutId id="2147483681" r:id="rId19"/>
    <p:sldLayoutId id="2147483654" r:id="rId20"/>
    <p:sldLayoutId id="2147483672" r:id="rId21"/>
    <p:sldLayoutId id="2147483673" r:id="rId22"/>
    <p:sldLayoutId id="2147483677" r:id="rId23"/>
    <p:sldLayoutId id="2147483655" r:id="rId24"/>
    <p:sldLayoutId id="2147483666" r:id="rId25"/>
    <p:sldLayoutId id="2147483663" r:id="rId26"/>
    <p:sldLayoutId id="2147483682" r:id="rId27"/>
    <p:sldLayoutId id="2147483656" r:id="rId28"/>
    <p:sldLayoutId id="2147483657" r:id="rId29"/>
  </p:sldLayoutIdLst>
  <p:txStyles>
    <p:titleStyle>
      <a:lvl1pPr algn="l" defTabSz="914400" rtl="0" eaLnBrk="1" latinLnBrk="0" hangingPunct="1">
        <a:lnSpc>
          <a:spcPct val="90000"/>
        </a:lnSpc>
        <a:spcBef>
          <a:spcPct val="0"/>
        </a:spcBef>
        <a:buNone/>
        <a:defRPr sz="4400" b="0" i="0"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5A6B-2533-B436-F5AA-B29EB7DE9B4A}"/>
            </a:ext>
          </a:extLst>
        </p:cNvPr>
        <p:cNvGrpSpPr/>
        <p:nvPr/>
      </p:nvGrpSpPr>
      <p:grpSpPr>
        <a:xfrm>
          <a:off x="0" y="0"/>
          <a:ext cx="0" cy="0"/>
          <a:chOff x="0" y="0"/>
          <a:chExt cx="0" cy="0"/>
        </a:xfrm>
      </p:grpSpPr>
    </p:spTree>
    <p:extLst>
      <p:ext uri="{BB962C8B-B14F-4D97-AF65-F5344CB8AC3E}">
        <p14:creationId xmlns:p14="http://schemas.microsoft.com/office/powerpoint/2010/main" val="246761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90D5-7F60-DBCD-17BE-BBA5BB3C929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F9E5324-6043-A7B6-19FB-765B3ED44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25" y="127871"/>
            <a:ext cx="11407233" cy="660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5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3382-B709-A336-7BD1-F9D8713253A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C683F0A-D0AC-CAD0-143F-D44F07DC7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96" y="167268"/>
            <a:ext cx="10181064" cy="6536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6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B1DE-D013-5EA7-6C05-3D199576C9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F1D093-21F9-9432-4EAB-93F1433B7F0B}"/>
              </a:ext>
            </a:extLst>
          </p:cNvPr>
          <p:cNvPicPr>
            <a:picLocks noChangeAspect="1"/>
          </p:cNvPicPr>
          <p:nvPr/>
        </p:nvPicPr>
        <p:blipFill>
          <a:blip r:embed="rId3"/>
          <a:stretch>
            <a:fillRect/>
          </a:stretch>
        </p:blipFill>
        <p:spPr>
          <a:xfrm>
            <a:off x="120432" y="144966"/>
            <a:ext cx="11951135" cy="5906522"/>
          </a:xfrm>
          <a:prstGeom prst="rect">
            <a:avLst/>
          </a:prstGeom>
        </p:spPr>
      </p:pic>
    </p:spTree>
    <p:extLst>
      <p:ext uri="{BB962C8B-B14F-4D97-AF65-F5344CB8AC3E}">
        <p14:creationId xmlns:p14="http://schemas.microsoft.com/office/powerpoint/2010/main" val="452294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ECAA5-D8A6-AA6B-99F3-EB58EB9414D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3C3E2D-08F9-97FD-DAE9-698B4F02639A}"/>
              </a:ext>
            </a:extLst>
          </p:cNvPr>
          <p:cNvSpPr>
            <a:spLocks noGrp="1"/>
          </p:cNvSpPr>
          <p:nvPr>
            <p:ph idx="1"/>
          </p:nvPr>
        </p:nvSpPr>
        <p:spPr>
          <a:xfrm>
            <a:off x="92927" y="156116"/>
            <a:ext cx="10872537" cy="5160803"/>
          </a:xfrm>
        </p:spPr>
        <p:txBody>
          <a:bodyPr>
            <a:normAutofit/>
          </a:bodyPr>
          <a:lstStyle/>
          <a:p>
            <a:pPr marL="457200" lvl="1" indent="0">
              <a:buNone/>
            </a:pPr>
            <a:endParaRPr lang="en-US" sz="1400" dirty="0"/>
          </a:p>
          <a:p>
            <a:pPr>
              <a:buFont typeface="Wingdings" panose="05000000000000000000" pitchFamily="2" charset="2"/>
              <a:buChar char="q"/>
            </a:pPr>
            <a:r>
              <a:rPr lang="sl-SI" sz="3200" dirty="0">
                <a:solidFill>
                  <a:srgbClr val="05A89F"/>
                </a:solidFill>
              </a:rPr>
              <a:t>D365FO </a:t>
            </a:r>
            <a:r>
              <a:rPr lang="sl-SI" sz="3200" dirty="0" err="1">
                <a:solidFill>
                  <a:srgbClr val="05A89F"/>
                </a:solidFill>
              </a:rPr>
              <a:t>Admin</a:t>
            </a:r>
            <a:r>
              <a:rPr lang="sl-SI" sz="3200" dirty="0">
                <a:solidFill>
                  <a:srgbClr val="05A89F"/>
                </a:solidFill>
              </a:rPr>
              <a:t> </a:t>
            </a:r>
            <a:r>
              <a:rPr lang="sl-SI" sz="3200" dirty="0" err="1">
                <a:solidFill>
                  <a:srgbClr val="05A89F"/>
                </a:solidFill>
              </a:rPr>
              <a:t>Toolkit</a:t>
            </a:r>
            <a:r>
              <a:rPr lang="sl-SI" sz="3200" dirty="0">
                <a:solidFill>
                  <a:srgbClr val="05A89F"/>
                </a:solidFill>
              </a:rPr>
              <a:t> </a:t>
            </a:r>
            <a:r>
              <a:rPr lang="sl-SI" sz="3200" dirty="0" err="1">
                <a:solidFill>
                  <a:srgbClr val="05A89F"/>
                </a:solidFill>
              </a:rPr>
              <a:t>by</a:t>
            </a:r>
            <a:r>
              <a:rPr lang="sl-SI" sz="3200" dirty="0">
                <a:solidFill>
                  <a:srgbClr val="05A89F"/>
                </a:solidFill>
              </a:rPr>
              <a:t> Alex </a:t>
            </a:r>
            <a:r>
              <a:rPr lang="sl-SI" sz="3200" dirty="0" err="1">
                <a:solidFill>
                  <a:srgbClr val="05A89F"/>
                </a:solidFill>
              </a:rPr>
              <a:t>Meyer</a:t>
            </a:r>
            <a:endParaRPr lang="en-US" sz="3200" dirty="0">
              <a:solidFill>
                <a:srgbClr val="05A89F"/>
              </a:solidFill>
            </a:endParaRPr>
          </a:p>
          <a:p>
            <a:pPr marL="0" indent="0">
              <a:buNone/>
            </a:pPr>
            <a:r>
              <a:rPr lang="en-US" sz="2000" dirty="0">
                <a:solidFill>
                  <a:srgbClr val="000000"/>
                </a:solidFill>
              </a:rPr>
              <a:t>I</a:t>
            </a:r>
            <a:r>
              <a:rPr lang="en-US" sz="2000" b="0" i="0" u="none" strike="noStrike" baseline="0" dirty="0">
                <a:solidFill>
                  <a:srgbClr val="000000"/>
                </a:solidFill>
              </a:rPr>
              <a:t>mproves the user experience for administrators of the D365FO. </a:t>
            </a:r>
          </a:p>
          <a:p>
            <a:pPr marL="0" indent="0">
              <a:buNone/>
            </a:pPr>
            <a:endParaRPr lang="en-US" sz="2000" b="0" i="0" u="none" strike="noStrike" baseline="0" dirty="0">
              <a:solidFill>
                <a:srgbClr val="000000"/>
              </a:solidFill>
            </a:endParaRPr>
          </a:p>
          <a:p>
            <a:pPr>
              <a:buFont typeface="Wingdings" panose="05000000000000000000" pitchFamily="2" charset="2"/>
              <a:buChar char="§"/>
            </a:pPr>
            <a:r>
              <a:rPr lang="en-US" sz="2400" dirty="0"/>
              <a:t>Assign / Revoke </a:t>
            </a:r>
            <a:r>
              <a:rPr lang="en-US" sz="2400" dirty="0" err="1"/>
              <a:t>SysAdmin</a:t>
            </a:r>
            <a:r>
              <a:rPr lang="en-US" sz="2400" dirty="0"/>
              <a:t> Access</a:t>
            </a:r>
          </a:p>
          <a:p>
            <a:pPr>
              <a:buFont typeface="Wingdings" panose="05000000000000000000" pitchFamily="2" charset="2"/>
              <a:buChar char="§"/>
            </a:pPr>
            <a:r>
              <a:rPr lang="en-US" sz="2400" dirty="0" err="1"/>
              <a:t>SysAdmin</a:t>
            </a:r>
            <a:r>
              <a:rPr lang="en-US" sz="2400" dirty="0"/>
              <a:t> role assignment / revoke reporting</a:t>
            </a:r>
            <a:endParaRPr lang="sl-SI" sz="2400" dirty="0"/>
          </a:p>
          <a:p>
            <a:pPr>
              <a:buFont typeface="Wingdings" panose="05000000000000000000" pitchFamily="2" charset="2"/>
              <a:buChar char="§"/>
            </a:pPr>
            <a:r>
              <a:rPr lang="en-US" sz="2400" dirty="0"/>
              <a:t>Disable Users job</a:t>
            </a:r>
          </a:p>
          <a:p>
            <a:pPr>
              <a:buFont typeface="Wingdings" panose="05000000000000000000" pitchFamily="2" charset="2"/>
              <a:buChar char="§"/>
            </a:pPr>
            <a:r>
              <a:rPr lang="sl-SI" sz="2400" dirty="0" err="1"/>
              <a:t>Disabled</a:t>
            </a:r>
            <a:r>
              <a:rPr lang="sl-SI" sz="2400" dirty="0"/>
              <a:t> </a:t>
            </a:r>
            <a:r>
              <a:rPr lang="sl-SI" sz="2400" dirty="0" err="1"/>
              <a:t>Users</a:t>
            </a:r>
            <a:r>
              <a:rPr lang="sl-SI" sz="2400" dirty="0"/>
              <a:t> </a:t>
            </a:r>
            <a:r>
              <a:rPr lang="sl-SI" sz="2400" dirty="0" err="1"/>
              <a:t>Report</a:t>
            </a:r>
            <a:endParaRPr lang="en-US" sz="2400" dirty="0"/>
          </a:p>
          <a:p>
            <a:pPr>
              <a:buFont typeface="Wingdings" panose="05000000000000000000" pitchFamily="2" charset="2"/>
              <a:buChar char="§"/>
            </a:pPr>
            <a:r>
              <a:rPr lang="en-US" sz="2400" dirty="0"/>
              <a:t>Excluded Users</a:t>
            </a:r>
          </a:p>
          <a:p>
            <a:pPr>
              <a:buFont typeface="Wingdings" panose="05000000000000000000" pitchFamily="2" charset="2"/>
              <a:buChar char="§"/>
            </a:pPr>
            <a:r>
              <a:rPr lang="en-US" sz="2400" dirty="0"/>
              <a:t>Export all role access to CSV</a:t>
            </a:r>
          </a:p>
          <a:p>
            <a:pPr>
              <a:buFont typeface="Wingdings" panose="05000000000000000000" pitchFamily="2" charset="2"/>
              <a:buChar char="§"/>
            </a:pPr>
            <a:r>
              <a:rPr lang="sl-SI" sz="2400" dirty="0" err="1"/>
              <a:t>Export</a:t>
            </a:r>
            <a:r>
              <a:rPr lang="sl-SI" sz="2400" dirty="0"/>
              <a:t> </a:t>
            </a:r>
            <a:r>
              <a:rPr lang="sl-SI" sz="2400" dirty="0" err="1"/>
              <a:t>System</a:t>
            </a:r>
            <a:r>
              <a:rPr lang="sl-SI" sz="2400" dirty="0"/>
              <a:t> </a:t>
            </a:r>
            <a:r>
              <a:rPr lang="sl-SI" sz="2400" dirty="0" err="1"/>
              <a:t>configuration</a:t>
            </a:r>
            <a:endParaRPr lang="sl-SI" sz="2400" dirty="0"/>
          </a:p>
          <a:p>
            <a:pPr marL="0" indent="0">
              <a:buNone/>
            </a:pPr>
            <a:endParaRPr lang="sl-SI" sz="2400" dirty="0"/>
          </a:p>
          <a:p>
            <a:pPr lvl="1">
              <a:buFont typeface="Wingdings" panose="05000000000000000000" pitchFamily="2" charset="2"/>
              <a:buChar char="§"/>
            </a:pPr>
            <a:endParaRPr lang="en-US" sz="1400" dirty="0"/>
          </a:p>
          <a:p>
            <a:pPr lvl="1">
              <a:buFont typeface="Wingdings" panose="05000000000000000000" pitchFamily="2" charset="2"/>
              <a:buChar char="§"/>
            </a:pPr>
            <a:endParaRPr lang="en-US" sz="1400" dirty="0"/>
          </a:p>
          <a:p>
            <a:pPr marL="0" indent="0">
              <a:buNone/>
            </a:pPr>
            <a:endParaRPr lang="en-US" sz="1800" dirty="0"/>
          </a:p>
        </p:txBody>
      </p:sp>
      <p:pic>
        <p:nvPicPr>
          <p:cNvPr id="4" name="Picture 3">
            <a:extLst>
              <a:ext uri="{FF2B5EF4-FFF2-40B4-BE49-F238E27FC236}">
                <a16:creationId xmlns:a16="http://schemas.microsoft.com/office/drawing/2014/main" id="{CB6C4377-08C8-A3D2-4A61-2CF2A7A7F29C}"/>
              </a:ext>
            </a:extLst>
          </p:cNvPr>
          <p:cNvPicPr>
            <a:picLocks noChangeAspect="1"/>
          </p:cNvPicPr>
          <p:nvPr/>
        </p:nvPicPr>
        <p:blipFill>
          <a:blip r:embed="rId3"/>
          <a:stretch>
            <a:fillRect/>
          </a:stretch>
        </p:blipFill>
        <p:spPr>
          <a:xfrm>
            <a:off x="7917366" y="102199"/>
            <a:ext cx="4181707" cy="6599684"/>
          </a:xfrm>
          <a:prstGeom prst="rect">
            <a:avLst/>
          </a:prstGeom>
        </p:spPr>
      </p:pic>
      <p:pic>
        <p:nvPicPr>
          <p:cNvPr id="8" name="Graphic 7">
            <a:extLst>
              <a:ext uri="{FF2B5EF4-FFF2-40B4-BE49-F238E27FC236}">
                <a16:creationId xmlns:a16="http://schemas.microsoft.com/office/drawing/2014/main" id="{BE5FB2AF-0EB2-B2A9-79B5-5F7290B270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7" y="5370748"/>
            <a:ext cx="527538" cy="530986"/>
          </a:xfrm>
          <a:prstGeom prst="rect">
            <a:avLst/>
          </a:prstGeom>
        </p:spPr>
      </p:pic>
      <p:sp>
        <p:nvSpPr>
          <p:cNvPr id="9" name="Content Placeholder 4">
            <a:extLst>
              <a:ext uri="{FF2B5EF4-FFF2-40B4-BE49-F238E27FC236}">
                <a16:creationId xmlns:a16="http://schemas.microsoft.com/office/drawing/2014/main" id="{77568472-0389-0A06-6780-270B51DC1820}"/>
              </a:ext>
            </a:extLst>
          </p:cNvPr>
          <p:cNvSpPr txBox="1">
            <a:spLocks/>
          </p:cNvSpPr>
          <p:nvPr/>
        </p:nvSpPr>
        <p:spPr>
          <a:xfrm>
            <a:off x="620464" y="5424575"/>
            <a:ext cx="7133049"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i="0" u="none" strike="noStrike" baseline="0" dirty="0">
                <a:solidFill>
                  <a:srgbClr val="0070C0"/>
                </a:solidFill>
                <a:latin typeface="Aptos" panose="020B0004020202020204" pitchFamily="34" charset="0"/>
              </a:rPr>
              <a:t>https://github.com/ameyer505/D365FOAdminToolkit </a:t>
            </a:r>
            <a:endParaRPr lang="en-US" sz="2400" dirty="0">
              <a:solidFill>
                <a:srgbClr val="0070C0"/>
              </a:solidFill>
            </a:endParaRPr>
          </a:p>
        </p:txBody>
      </p:sp>
    </p:spTree>
    <p:extLst>
      <p:ext uri="{BB962C8B-B14F-4D97-AF65-F5344CB8AC3E}">
        <p14:creationId xmlns:p14="http://schemas.microsoft.com/office/powerpoint/2010/main" val="920776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D9D1-6778-C99A-FF8F-F122CCCE5F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9E60AF-CD3A-5183-BB2F-396A12FDC122}"/>
              </a:ext>
            </a:extLst>
          </p:cNvPr>
          <p:cNvPicPr>
            <a:picLocks noChangeAspect="1"/>
          </p:cNvPicPr>
          <p:nvPr/>
        </p:nvPicPr>
        <p:blipFill>
          <a:blip r:embed="rId2"/>
          <a:stretch>
            <a:fillRect/>
          </a:stretch>
        </p:blipFill>
        <p:spPr>
          <a:xfrm>
            <a:off x="666216" y="432646"/>
            <a:ext cx="3182461" cy="23105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78D0BFC9-7D13-8C4C-AD8A-A8D56B0B65E2}"/>
              </a:ext>
            </a:extLst>
          </p:cNvPr>
          <p:cNvPicPr>
            <a:picLocks noChangeAspect="1"/>
          </p:cNvPicPr>
          <p:nvPr/>
        </p:nvPicPr>
        <p:blipFill>
          <a:blip r:embed="rId3"/>
          <a:stretch>
            <a:fillRect/>
          </a:stretch>
        </p:blipFill>
        <p:spPr>
          <a:xfrm>
            <a:off x="4698936" y="299802"/>
            <a:ext cx="2376421" cy="65085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E9459335-2257-BD39-BE3B-F14DADA5B676}"/>
              </a:ext>
            </a:extLst>
          </p:cNvPr>
          <p:cNvPicPr>
            <a:picLocks noChangeAspect="1"/>
          </p:cNvPicPr>
          <p:nvPr/>
        </p:nvPicPr>
        <p:blipFill>
          <a:blip r:embed="rId4"/>
          <a:stretch>
            <a:fillRect/>
          </a:stretch>
        </p:blipFill>
        <p:spPr>
          <a:xfrm>
            <a:off x="666216" y="3130616"/>
            <a:ext cx="10681338" cy="2916448"/>
          </a:xfrm>
          <a:prstGeom prst="rect">
            <a:avLst/>
          </a:prstGeom>
        </p:spPr>
      </p:pic>
    </p:spTree>
    <p:extLst>
      <p:ext uri="{BB962C8B-B14F-4D97-AF65-F5344CB8AC3E}">
        <p14:creationId xmlns:p14="http://schemas.microsoft.com/office/powerpoint/2010/main" val="21020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14914-2C81-B023-A8DA-A0245D3EFD16}"/>
              </a:ext>
            </a:extLst>
          </p:cNvPr>
          <p:cNvPicPr>
            <a:picLocks noChangeAspect="1"/>
          </p:cNvPicPr>
          <p:nvPr/>
        </p:nvPicPr>
        <p:blipFill>
          <a:blip r:embed="rId2"/>
          <a:stretch>
            <a:fillRect/>
          </a:stretch>
        </p:blipFill>
        <p:spPr>
          <a:xfrm>
            <a:off x="1675364" y="633700"/>
            <a:ext cx="2185639" cy="10036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3D7F89E3-5E71-3E27-BA9F-0C1F2A6C47A6}"/>
              </a:ext>
            </a:extLst>
          </p:cNvPr>
          <p:cNvPicPr>
            <a:picLocks noChangeAspect="1"/>
          </p:cNvPicPr>
          <p:nvPr/>
        </p:nvPicPr>
        <p:blipFill>
          <a:blip r:embed="rId3"/>
          <a:stretch>
            <a:fillRect/>
          </a:stretch>
        </p:blipFill>
        <p:spPr>
          <a:xfrm>
            <a:off x="1675364" y="2299221"/>
            <a:ext cx="7895063" cy="3601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9002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FB719-775A-A1A7-019F-B5CC889B9027}"/>
              </a:ext>
            </a:extLst>
          </p:cNvPr>
          <p:cNvPicPr>
            <a:picLocks noChangeAspect="1"/>
          </p:cNvPicPr>
          <p:nvPr/>
        </p:nvPicPr>
        <p:blipFill>
          <a:blip r:embed="rId2"/>
          <a:stretch>
            <a:fillRect/>
          </a:stretch>
        </p:blipFill>
        <p:spPr>
          <a:xfrm>
            <a:off x="518372" y="293545"/>
            <a:ext cx="7257870" cy="725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C1ECB05-3EE7-5392-38EF-3A7CEB98453F}"/>
              </a:ext>
            </a:extLst>
          </p:cNvPr>
          <p:cNvPicPr>
            <a:picLocks noChangeAspect="1"/>
          </p:cNvPicPr>
          <p:nvPr/>
        </p:nvPicPr>
        <p:blipFill>
          <a:blip r:embed="rId3"/>
          <a:stretch>
            <a:fillRect/>
          </a:stretch>
        </p:blipFill>
        <p:spPr>
          <a:xfrm>
            <a:off x="518372" y="1815515"/>
            <a:ext cx="6084476" cy="2291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9407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A11F-2192-E449-09E0-DBE63DD4BA5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F33DAB-F515-4CD8-9DBF-AC0CA39897CC}"/>
              </a:ext>
            </a:extLst>
          </p:cNvPr>
          <p:cNvSpPr>
            <a:spLocks noGrp="1"/>
          </p:cNvSpPr>
          <p:nvPr>
            <p:ph idx="1"/>
          </p:nvPr>
        </p:nvSpPr>
        <p:spPr>
          <a:xfrm>
            <a:off x="343632" y="311585"/>
            <a:ext cx="10702159" cy="3865779"/>
          </a:xfrm>
        </p:spPr>
        <p:txBody>
          <a:bodyPr>
            <a:normAutofit lnSpcReduction="10000"/>
          </a:bodyPr>
          <a:lstStyle/>
          <a:p>
            <a:pPr>
              <a:buFont typeface="Wingdings" panose="05000000000000000000" pitchFamily="2" charset="2"/>
              <a:buChar char="q"/>
            </a:pPr>
            <a:r>
              <a:rPr lang="en-US" sz="3200" dirty="0">
                <a:solidFill>
                  <a:srgbClr val="05A89F"/>
                </a:solidFill>
              </a:rPr>
              <a:t>XPP Tools</a:t>
            </a:r>
            <a:r>
              <a:rPr lang="sl-SI" sz="3200" dirty="0">
                <a:solidFill>
                  <a:srgbClr val="05A89F"/>
                </a:solidFill>
              </a:rPr>
              <a:t> </a:t>
            </a:r>
            <a:r>
              <a:rPr lang="sl-SI" sz="3200" dirty="0" err="1">
                <a:solidFill>
                  <a:srgbClr val="05A89F"/>
                </a:solidFill>
              </a:rPr>
              <a:t>by</a:t>
            </a:r>
            <a:r>
              <a:rPr lang="sl-SI" sz="3200" dirty="0">
                <a:solidFill>
                  <a:srgbClr val="05A89F"/>
                </a:solidFill>
              </a:rPr>
              <a:t> Denis </a:t>
            </a:r>
            <a:r>
              <a:rPr lang="sl-SI" sz="3200" dirty="0" err="1">
                <a:solidFill>
                  <a:srgbClr val="05A89F"/>
                </a:solidFill>
              </a:rPr>
              <a:t>Trunin</a:t>
            </a:r>
            <a:endParaRPr lang="en-US" sz="3200" dirty="0">
              <a:solidFill>
                <a:srgbClr val="05A89F"/>
              </a:solidFill>
            </a:endParaRPr>
          </a:p>
          <a:p>
            <a:pPr marL="0" indent="0">
              <a:buNone/>
            </a:pPr>
            <a:r>
              <a:rPr lang="en-US" sz="2400" b="0" i="0">
                <a:solidFill>
                  <a:srgbClr val="1F2328"/>
                </a:solidFill>
                <a:effectLst/>
                <a:latin typeface="-apple-system"/>
              </a:rPr>
              <a:t>Collection of </a:t>
            </a:r>
            <a:r>
              <a:rPr lang="en-US" sz="2400" b="0" i="0" dirty="0">
                <a:solidFill>
                  <a:srgbClr val="1F2328"/>
                </a:solidFill>
                <a:effectLst/>
                <a:latin typeface="-apple-system"/>
              </a:rPr>
              <a:t>X++ tools</a:t>
            </a:r>
            <a:r>
              <a:rPr lang="en-US" sz="2400" b="0" i="0">
                <a:solidFill>
                  <a:srgbClr val="1F2328"/>
                </a:solidFill>
                <a:effectLst/>
                <a:latin typeface="-apple-system"/>
              </a:rPr>
              <a:t>, </a:t>
            </a:r>
            <a:r>
              <a:rPr lang="en-US" sz="2400" dirty="0">
                <a:solidFill>
                  <a:srgbClr val="1F2328"/>
                </a:solidFill>
                <a:latin typeface="-apple-system"/>
              </a:rPr>
              <a:t>code samples</a:t>
            </a:r>
            <a:r>
              <a:rPr lang="en-US" sz="2400">
                <a:solidFill>
                  <a:srgbClr val="1F2328"/>
                </a:solidFill>
                <a:latin typeface="-apple-system"/>
              </a:rPr>
              <a:t>, integration solutions and tech tutorials</a:t>
            </a:r>
            <a:r>
              <a:rPr lang="en-US" sz="2400" dirty="0">
                <a:solidFill>
                  <a:srgbClr val="1F2328"/>
                </a:solidFill>
                <a:latin typeface="-apple-system"/>
              </a:rPr>
              <a:t>.</a:t>
            </a:r>
          </a:p>
          <a:p>
            <a:pPr marL="0" indent="0">
              <a:buNone/>
            </a:pPr>
            <a:endParaRPr lang="en-US" sz="2400" dirty="0">
              <a:solidFill>
                <a:srgbClr val="05A89F"/>
              </a:solidFill>
            </a:endParaRPr>
          </a:p>
          <a:p>
            <a:pPr>
              <a:buFont typeface="Wingdings" panose="05000000000000000000" pitchFamily="2" charset="2"/>
              <a:buChar char="§"/>
            </a:pPr>
            <a:r>
              <a:rPr lang="en-US" dirty="0"/>
              <a:t>Execute direct SQL in D365FO database</a:t>
            </a:r>
          </a:p>
          <a:p>
            <a:pPr>
              <a:buFont typeface="Wingdings" panose="05000000000000000000" pitchFamily="2" charset="2"/>
              <a:buChar char="§"/>
            </a:pPr>
            <a:r>
              <a:rPr lang="en-US" dirty="0"/>
              <a:t>Editable table browser (extension)</a:t>
            </a:r>
          </a:p>
          <a:p>
            <a:pPr>
              <a:buFont typeface="Wingdings" panose="05000000000000000000" pitchFamily="2" charset="2"/>
              <a:buChar char="§"/>
            </a:pPr>
            <a:r>
              <a:rPr lang="en-US" dirty="0"/>
              <a:t>Fields list</a:t>
            </a:r>
          </a:p>
          <a:p>
            <a:pPr>
              <a:buFont typeface="Wingdings" panose="05000000000000000000" pitchFamily="2" charset="2"/>
              <a:buChar char="§"/>
            </a:pPr>
            <a:r>
              <a:rPr lang="en-US" dirty="0"/>
              <a:t>Infolog call stack</a:t>
            </a:r>
          </a:p>
          <a:p>
            <a:pPr>
              <a:buFont typeface="Wingdings" panose="05000000000000000000" pitchFamily="2" charset="2"/>
              <a:buChar char="§"/>
            </a:pPr>
            <a:r>
              <a:rPr lang="en-US" dirty="0"/>
              <a:t>List of values to range</a:t>
            </a:r>
          </a:p>
          <a:p>
            <a:pPr marL="457200" lvl="1" indent="0">
              <a:buNone/>
            </a:pPr>
            <a:endParaRPr lang="en-US" sz="1400" dirty="0"/>
          </a:p>
          <a:p>
            <a:pPr marL="457200" lvl="1" indent="0">
              <a:buNone/>
            </a:pPr>
            <a:endParaRPr lang="en-US" sz="1400" dirty="0"/>
          </a:p>
        </p:txBody>
      </p:sp>
      <p:pic>
        <p:nvPicPr>
          <p:cNvPr id="4" name="Picture 3">
            <a:extLst>
              <a:ext uri="{FF2B5EF4-FFF2-40B4-BE49-F238E27FC236}">
                <a16:creationId xmlns:a16="http://schemas.microsoft.com/office/drawing/2014/main" id="{C5BDF4A9-D1CD-C4CD-E818-C399C8152C7C}"/>
              </a:ext>
            </a:extLst>
          </p:cNvPr>
          <p:cNvPicPr>
            <a:picLocks noChangeAspect="1"/>
          </p:cNvPicPr>
          <p:nvPr/>
        </p:nvPicPr>
        <p:blipFill>
          <a:blip r:embed="rId3"/>
          <a:stretch>
            <a:fillRect/>
          </a:stretch>
        </p:blipFill>
        <p:spPr>
          <a:xfrm>
            <a:off x="6997567" y="1362422"/>
            <a:ext cx="4850802" cy="5296467"/>
          </a:xfrm>
          <a:prstGeom prst="rect">
            <a:avLst/>
          </a:prstGeom>
          <a:ln>
            <a:noFill/>
          </a:ln>
          <a:effectLst>
            <a:outerShdw blurRad="292100" dist="139700" dir="2700000" algn="tl" rotWithShape="0">
              <a:srgbClr val="333333">
                <a:alpha val="65000"/>
              </a:srgbClr>
            </a:outerShdw>
          </a:effectLst>
        </p:spPr>
      </p:pic>
      <p:pic>
        <p:nvPicPr>
          <p:cNvPr id="8" name="Graphic 7">
            <a:extLst>
              <a:ext uri="{FF2B5EF4-FFF2-40B4-BE49-F238E27FC236}">
                <a16:creationId xmlns:a16="http://schemas.microsoft.com/office/drawing/2014/main" id="{A052F6DC-CA22-B401-FBAF-DCD81BE763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7" y="5370748"/>
            <a:ext cx="527538" cy="530986"/>
          </a:xfrm>
          <a:prstGeom prst="rect">
            <a:avLst/>
          </a:prstGeom>
        </p:spPr>
      </p:pic>
      <p:sp>
        <p:nvSpPr>
          <p:cNvPr id="9" name="Content Placeholder 4">
            <a:extLst>
              <a:ext uri="{FF2B5EF4-FFF2-40B4-BE49-F238E27FC236}">
                <a16:creationId xmlns:a16="http://schemas.microsoft.com/office/drawing/2014/main" id="{3011598F-0B22-C813-545F-F03B81325A76}"/>
              </a:ext>
            </a:extLst>
          </p:cNvPr>
          <p:cNvSpPr txBox="1">
            <a:spLocks/>
          </p:cNvSpPr>
          <p:nvPr/>
        </p:nvSpPr>
        <p:spPr>
          <a:xfrm>
            <a:off x="620464" y="5424575"/>
            <a:ext cx="7133049"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70C0"/>
                </a:solidFill>
              </a:rPr>
              <a:t>https://github.com/TrudAX/XppTools</a:t>
            </a:r>
          </a:p>
        </p:txBody>
      </p:sp>
    </p:spTree>
    <p:extLst>
      <p:ext uri="{BB962C8B-B14F-4D97-AF65-F5344CB8AC3E}">
        <p14:creationId xmlns:p14="http://schemas.microsoft.com/office/powerpoint/2010/main" val="161966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800AE-388C-B60E-7CDD-CB337E793839}"/>
              </a:ext>
            </a:extLst>
          </p:cNvPr>
          <p:cNvPicPr>
            <a:picLocks noChangeAspect="1"/>
          </p:cNvPicPr>
          <p:nvPr/>
        </p:nvPicPr>
        <p:blipFill>
          <a:blip r:embed="rId3"/>
          <a:stretch>
            <a:fillRect/>
          </a:stretch>
        </p:blipFill>
        <p:spPr>
          <a:xfrm>
            <a:off x="383059" y="620730"/>
            <a:ext cx="11170509" cy="5616540"/>
          </a:xfrm>
          <a:prstGeom prst="rect">
            <a:avLst/>
          </a:prstGeom>
        </p:spPr>
      </p:pic>
      <p:pic>
        <p:nvPicPr>
          <p:cNvPr id="5" name="Picture 4">
            <a:extLst>
              <a:ext uri="{FF2B5EF4-FFF2-40B4-BE49-F238E27FC236}">
                <a16:creationId xmlns:a16="http://schemas.microsoft.com/office/drawing/2014/main" id="{4B90C143-7131-54A1-047F-B17AE7F42EE8}"/>
              </a:ext>
            </a:extLst>
          </p:cNvPr>
          <p:cNvPicPr>
            <a:picLocks noChangeAspect="1"/>
          </p:cNvPicPr>
          <p:nvPr/>
        </p:nvPicPr>
        <p:blipFill>
          <a:blip r:embed="rId4"/>
          <a:stretch>
            <a:fillRect/>
          </a:stretch>
        </p:blipFill>
        <p:spPr>
          <a:xfrm>
            <a:off x="6192228" y="228600"/>
            <a:ext cx="5516366" cy="6400800"/>
          </a:xfrm>
          <a:prstGeom prst="rect">
            <a:avLst/>
          </a:prstGeom>
        </p:spPr>
      </p:pic>
    </p:spTree>
    <p:extLst>
      <p:ext uri="{BB962C8B-B14F-4D97-AF65-F5344CB8AC3E}">
        <p14:creationId xmlns:p14="http://schemas.microsoft.com/office/powerpoint/2010/main" val="23682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8F3331-63D3-32BF-B067-9BA72107A8B4}"/>
            </a:ext>
          </a:extLst>
        </p:cNvPr>
        <p:cNvGrpSpPr/>
        <p:nvPr/>
      </p:nvGrpSpPr>
      <p:grpSpPr>
        <a:xfrm>
          <a:off x="0" y="0"/>
          <a:ext cx="0" cy="0"/>
          <a:chOff x="0" y="0"/>
          <a:chExt cx="0" cy="0"/>
        </a:xfrm>
      </p:grpSpPr>
      <p:pic>
        <p:nvPicPr>
          <p:cNvPr id="3076" name="Picture 4">
            <a:extLst>
              <a:ext uri="{FF2B5EF4-FFF2-40B4-BE49-F238E27FC236}">
                <a16:creationId xmlns:a16="http://schemas.microsoft.com/office/drawing/2014/main" id="{1FEB392C-56CD-3D76-3A0A-6B5B6ED54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395288"/>
            <a:ext cx="9810750"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9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552E-D940-4867-CFC0-B9ADA1F014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E4199F-E7C8-CC6C-CB83-1A98D11F4F32}"/>
              </a:ext>
            </a:extLst>
          </p:cNvPr>
          <p:cNvSpPr txBox="1"/>
          <p:nvPr/>
        </p:nvSpPr>
        <p:spPr>
          <a:xfrm>
            <a:off x="563528" y="2075970"/>
            <a:ext cx="7332439" cy="1323439"/>
          </a:xfrm>
          <a:prstGeom prst="rect">
            <a:avLst/>
          </a:prstGeom>
          <a:noFill/>
        </p:spPr>
        <p:txBody>
          <a:bodyPr wrap="square" rtlCol="0">
            <a:spAutoFit/>
          </a:bodyPr>
          <a:lstStyle/>
          <a:p>
            <a:r>
              <a:rPr lang="en-US" sz="4000" b="1" dirty="0">
                <a:solidFill>
                  <a:srgbClr val="05A89F"/>
                </a:solidFill>
                <a:latin typeface="Bahnschrift" panose="020F0502020204030204" pitchFamily="34" charset="0"/>
                <a:cs typeface="Bahnschrift" panose="020F0502020204030204" pitchFamily="34" charset="0"/>
              </a:rPr>
              <a:t>Meet D365FO Free Community Tools</a:t>
            </a:r>
            <a:endParaRPr lang="sl-SI" sz="4000" b="1" dirty="0">
              <a:solidFill>
                <a:srgbClr val="05A89F"/>
              </a:solidFill>
              <a:latin typeface="Bahnschrift" panose="020F0502020204030204" pitchFamily="34" charset="0"/>
              <a:cs typeface="Bahnschrift" panose="020F0502020204030204" pitchFamily="34" charset="0"/>
            </a:endParaRPr>
          </a:p>
        </p:txBody>
      </p:sp>
    </p:spTree>
    <p:extLst>
      <p:ext uri="{BB962C8B-B14F-4D97-AF65-F5344CB8AC3E}">
        <p14:creationId xmlns:p14="http://schemas.microsoft.com/office/powerpoint/2010/main" val="257782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BD2247-B740-0715-CF2F-9243C33E1BC0}"/>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DF2D88E8-14EB-1A15-7FB1-21C55EC25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600" y="128073"/>
            <a:ext cx="8418940" cy="613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1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E4CD-7FAB-B185-A947-2A55FE1991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4F2043-4EC5-CE41-F78E-FB588D341468}"/>
              </a:ext>
            </a:extLst>
          </p:cNvPr>
          <p:cNvPicPr>
            <a:picLocks noChangeAspect="1"/>
          </p:cNvPicPr>
          <p:nvPr/>
        </p:nvPicPr>
        <p:blipFill>
          <a:blip r:embed="rId3"/>
          <a:stretch>
            <a:fillRect/>
          </a:stretch>
        </p:blipFill>
        <p:spPr>
          <a:xfrm>
            <a:off x="1409294" y="167357"/>
            <a:ext cx="9373412" cy="6523285"/>
          </a:xfrm>
          <a:prstGeom prst="rect">
            <a:avLst/>
          </a:prstGeom>
        </p:spPr>
      </p:pic>
    </p:spTree>
    <p:extLst>
      <p:ext uri="{BB962C8B-B14F-4D97-AF65-F5344CB8AC3E}">
        <p14:creationId xmlns:p14="http://schemas.microsoft.com/office/powerpoint/2010/main" val="966067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41D4-50EC-F4F6-6A1A-38C8B9CC4D9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EC7665E-FD95-151B-D6BD-12E533612286}"/>
              </a:ext>
            </a:extLst>
          </p:cNvPr>
          <p:cNvSpPr>
            <a:spLocks noGrp="1"/>
          </p:cNvSpPr>
          <p:nvPr>
            <p:ph idx="1"/>
          </p:nvPr>
        </p:nvSpPr>
        <p:spPr>
          <a:xfrm>
            <a:off x="146314" y="238234"/>
            <a:ext cx="10702159" cy="4845830"/>
          </a:xfrm>
        </p:spPr>
        <p:txBody>
          <a:bodyPr>
            <a:normAutofit fontScale="85000" lnSpcReduction="20000"/>
          </a:bodyPr>
          <a:lstStyle/>
          <a:p>
            <a:pPr>
              <a:buFont typeface="Wingdings" panose="05000000000000000000" pitchFamily="2" charset="2"/>
              <a:buChar char="q"/>
            </a:pPr>
            <a:r>
              <a:rPr lang="en-US" sz="3500" dirty="0">
                <a:solidFill>
                  <a:srgbClr val="05A89F"/>
                </a:solidFill>
              </a:rPr>
              <a:t>Docentric Free Edition</a:t>
            </a:r>
          </a:p>
          <a:p>
            <a:pPr marL="0" indent="0">
              <a:buNone/>
            </a:pPr>
            <a:r>
              <a:rPr lang="en-US" sz="2200" dirty="0"/>
              <a:t>Improves various system frameworks, </a:t>
            </a:r>
            <a:endParaRPr lang="sl-SI" sz="2200" dirty="0"/>
          </a:p>
          <a:p>
            <a:pPr marL="0" indent="0">
              <a:buNone/>
            </a:pPr>
            <a:r>
              <a:rPr lang="en-US" sz="2200" dirty="0"/>
              <a:t>with reporting being just one of them.</a:t>
            </a:r>
          </a:p>
          <a:p>
            <a:pPr marL="0" indent="0">
              <a:buNone/>
            </a:pPr>
            <a:endParaRPr lang="en-US" sz="2000" dirty="0">
              <a:solidFill>
                <a:srgbClr val="05A89F"/>
              </a:solidFill>
            </a:endParaRPr>
          </a:p>
          <a:p>
            <a:pPr>
              <a:buFont typeface="Wingdings" panose="05000000000000000000" pitchFamily="2" charset="2"/>
              <a:buChar char="§"/>
            </a:pPr>
            <a:r>
              <a:rPr lang="en-US" sz="2600" dirty="0"/>
              <a:t>Improved Print destinations</a:t>
            </a:r>
            <a:endParaRPr lang="sl-SI" sz="2600" dirty="0"/>
          </a:p>
          <a:p>
            <a:pPr lvl="1">
              <a:buFont typeface="Wingdings" panose="05000000000000000000" pitchFamily="2" charset="2"/>
              <a:buChar char="§"/>
            </a:pPr>
            <a:r>
              <a:rPr lang="en-US" sz="2200" dirty="0"/>
              <a:t>Screen, Email, File, Printer, Print archive</a:t>
            </a:r>
          </a:p>
          <a:p>
            <a:pPr>
              <a:buFont typeface="Wingdings" panose="05000000000000000000" pitchFamily="2" charset="2"/>
              <a:buChar char="§"/>
            </a:pPr>
            <a:r>
              <a:rPr lang="en-US" sz="2600" dirty="0"/>
              <a:t>Improved Print archive</a:t>
            </a:r>
          </a:p>
          <a:p>
            <a:pPr>
              <a:buFont typeface="Wingdings" panose="05000000000000000000" pitchFamily="2" charset="2"/>
              <a:buChar char="§"/>
            </a:pPr>
            <a:r>
              <a:rPr lang="en-US" sz="2600" dirty="0"/>
              <a:t>Document management attachments</a:t>
            </a:r>
          </a:p>
          <a:p>
            <a:pPr>
              <a:buFont typeface="Wingdings" panose="05000000000000000000" pitchFamily="2" charset="2"/>
              <a:buChar char="§"/>
            </a:pPr>
            <a:r>
              <a:rPr lang="en-US" sz="2600" dirty="0"/>
              <a:t>Email templates for Alerts and Workflows</a:t>
            </a:r>
          </a:p>
          <a:p>
            <a:pPr>
              <a:buFont typeface="Wingdings" panose="05000000000000000000" pitchFamily="2" charset="2"/>
              <a:buChar char="§"/>
            </a:pPr>
            <a:r>
              <a:rPr lang="en-US" sz="2600" dirty="0"/>
              <a:t>License plate labels</a:t>
            </a:r>
          </a:p>
          <a:p>
            <a:pPr>
              <a:buFont typeface="Wingdings" panose="05000000000000000000" pitchFamily="2" charset="2"/>
              <a:buChar char="§"/>
            </a:pPr>
            <a:r>
              <a:rPr lang="en-US" sz="2600" dirty="0"/>
              <a:t>Alerts ++</a:t>
            </a:r>
          </a:p>
          <a:p>
            <a:pPr>
              <a:buFont typeface="Wingdings" panose="05000000000000000000" pitchFamily="2" charset="2"/>
              <a:buChar char="§"/>
            </a:pPr>
            <a:r>
              <a:rPr lang="en-US" sz="2600" dirty="0"/>
              <a:t>Print management improvements</a:t>
            </a:r>
          </a:p>
          <a:p>
            <a:pPr>
              <a:buFont typeface="Wingdings" panose="05000000000000000000" pitchFamily="2" charset="2"/>
              <a:buChar char="§"/>
            </a:pPr>
            <a:r>
              <a:rPr lang="en-US" sz="2600" dirty="0"/>
              <a:t>Table, Label, Query browser</a:t>
            </a:r>
          </a:p>
          <a:p>
            <a:pPr marL="457200" lvl="1" indent="0">
              <a:buNone/>
            </a:pPr>
            <a:endParaRPr lang="en-US" sz="1400" dirty="0"/>
          </a:p>
          <a:p>
            <a:pPr marL="457200" lvl="1" indent="0">
              <a:buNone/>
            </a:pPr>
            <a:endParaRPr lang="en-US" sz="1400" dirty="0"/>
          </a:p>
          <a:p>
            <a:pPr marL="457200" lvl="1" indent="0">
              <a:buNone/>
            </a:pPr>
            <a:endParaRPr lang="en-US" sz="1400" dirty="0"/>
          </a:p>
          <a:p>
            <a:pPr marL="0" indent="0">
              <a:buNone/>
            </a:pPr>
            <a:endParaRPr lang="en-US" sz="1800" dirty="0"/>
          </a:p>
        </p:txBody>
      </p:sp>
      <p:pic>
        <p:nvPicPr>
          <p:cNvPr id="4" name="Picture 3">
            <a:extLst>
              <a:ext uri="{FF2B5EF4-FFF2-40B4-BE49-F238E27FC236}">
                <a16:creationId xmlns:a16="http://schemas.microsoft.com/office/drawing/2014/main" id="{0A98F0D5-5087-34B5-2A33-D97904AD67C8}"/>
              </a:ext>
            </a:extLst>
          </p:cNvPr>
          <p:cNvPicPr>
            <a:picLocks noChangeAspect="1"/>
          </p:cNvPicPr>
          <p:nvPr/>
        </p:nvPicPr>
        <p:blipFill>
          <a:blip r:embed="rId3"/>
          <a:stretch>
            <a:fillRect/>
          </a:stretch>
        </p:blipFill>
        <p:spPr>
          <a:xfrm>
            <a:off x="7546261" y="220140"/>
            <a:ext cx="4417113" cy="6417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Graphic 8">
            <a:extLst>
              <a:ext uri="{FF2B5EF4-FFF2-40B4-BE49-F238E27FC236}">
                <a16:creationId xmlns:a16="http://schemas.microsoft.com/office/drawing/2014/main" id="{8AE7DEF4-2FE8-A9AA-8D42-5F88646584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7" y="5370748"/>
            <a:ext cx="527538" cy="530986"/>
          </a:xfrm>
          <a:prstGeom prst="rect">
            <a:avLst/>
          </a:prstGeom>
        </p:spPr>
      </p:pic>
      <p:sp>
        <p:nvSpPr>
          <p:cNvPr id="10" name="Content Placeholder 4">
            <a:extLst>
              <a:ext uri="{FF2B5EF4-FFF2-40B4-BE49-F238E27FC236}">
                <a16:creationId xmlns:a16="http://schemas.microsoft.com/office/drawing/2014/main" id="{E71853CF-3081-6A8A-4AAF-F85504755321}"/>
              </a:ext>
            </a:extLst>
          </p:cNvPr>
          <p:cNvSpPr txBox="1">
            <a:spLocks/>
          </p:cNvSpPr>
          <p:nvPr/>
        </p:nvSpPr>
        <p:spPr>
          <a:xfrm>
            <a:off x="620464" y="5424575"/>
            <a:ext cx="6357851"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https://ax.docentric.com/free-edition/</a:t>
            </a:r>
          </a:p>
        </p:txBody>
      </p:sp>
    </p:spTree>
    <p:extLst>
      <p:ext uri="{BB962C8B-B14F-4D97-AF65-F5344CB8AC3E}">
        <p14:creationId xmlns:p14="http://schemas.microsoft.com/office/powerpoint/2010/main" val="1202937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F7BD4-18C6-617C-B15E-7F95C494EC9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2BBAD9B-355B-BACE-D037-75E271AAD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03" y="0"/>
            <a:ext cx="11563350"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7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9FE0-703C-94AB-14B0-6E5D2328584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6CB04B-9B7C-B9D6-2F98-052E2BED3736}"/>
              </a:ext>
            </a:extLst>
          </p:cNvPr>
          <p:cNvSpPr>
            <a:spLocks noGrp="1"/>
          </p:cNvSpPr>
          <p:nvPr>
            <p:ph idx="1"/>
          </p:nvPr>
        </p:nvSpPr>
        <p:spPr>
          <a:xfrm>
            <a:off x="201087" y="401945"/>
            <a:ext cx="9241296" cy="4906846"/>
          </a:xfrm>
        </p:spPr>
        <p:txBody>
          <a:bodyPr>
            <a:normAutofit/>
          </a:bodyPr>
          <a:lstStyle/>
          <a:p>
            <a:pPr>
              <a:buFont typeface="Wingdings" panose="05000000000000000000" pitchFamily="2" charset="2"/>
              <a:buChar char="q"/>
            </a:pPr>
            <a:r>
              <a:rPr lang="en-US" sz="3200" dirty="0" err="1">
                <a:solidFill>
                  <a:srgbClr val="05A89F"/>
                </a:solidFill>
              </a:rPr>
              <a:t>Dynamicspedia</a:t>
            </a:r>
            <a:r>
              <a:rPr lang="sl-SI" sz="3200" dirty="0">
                <a:solidFill>
                  <a:srgbClr val="05A89F"/>
                </a:solidFill>
              </a:rPr>
              <a:t> </a:t>
            </a:r>
            <a:r>
              <a:rPr lang="sl-SI" sz="3200" dirty="0" err="1">
                <a:solidFill>
                  <a:srgbClr val="05A89F"/>
                </a:solidFill>
              </a:rPr>
              <a:t>by</a:t>
            </a:r>
            <a:r>
              <a:rPr lang="sl-SI" sz="3200" dirty="0">
                <a:solidFill>
                  <a:srgbClr val="05A89F"/>
                </a:solidFill>
              </a:rPr>
              <a:t> </a:t>
            </a:r>
            <a:r>
              <a:rPr lang="sl-SI" sz="3200" dirty="0" err="1">
                <a:solidFill>
                  <a:srgbClr val="05A89F"/>
                </a:solidFill>
              </a:rPr>
              <a:t>Andre</a:t>
            </a:r>
            <a:r>
              <a:rPr lang="sl-SI" sz="3200" dirty="0">
                <a:solidFill>
                  <a:srgbClr val="05A89F"/>
                </a:solidFill>
              </a:rPr>
              <a:t> </a:t>
            </a:r>
            <a:r>
              <a:rPr lang="sl-SI" sz="3200" dirty="0" err="1">
                <a:solidFill>
                  <a:srgbClr val="05A89F"/>
                </a:solidFill>
              </a:rPr>
              <a:t>Arnaud</a:t>
            </a:r>
            <a:r>
              <a:rPr lang="sl-SI" sz="3200" dirty="0">
                <a:solidFill>
                  <a:srgbClr val="05A89F"/>
                </a:solidFill>
              </a:rPr>
              <a:t> de </a:t>
            </a:r>
            <a:r>
              <a:rPr lang="sl-SI" sz="3200" dirty="0" err="1">
                <a:solidFill>
                  <a:srgbClr val="05A89F"/>
                </a:solidFill>
              </a:rPr>
              <a:t>Calavon</a:t>
            </a:r>
            <a:endParaRPr lang="en-US" sz="3200" dirty="0">
              <a:solidFill>
                <a:srgbClr val="05A89F"/>
              </a:solidFill>
            </a:endParaRPr>
          </a:p>
          <a:p>
            <a:pPr>
              <a:buFont typeface="Wingdings" panose="05000000000000000000" pitchFamily="2" charset="2"/>
              <a:buChar char="§"/>
            </a:pPr>
            <a:endParaRPr lang="sl-SI" sz="2000" dirty="0"/>
          </a:p>
          <a:p>
            <a:pPr>
              <a:buFont typeface="Wingdings" panose="05000000000000000000" pitchFamily="2" charset="2"/>
              <a:buChar char="§"/>
            </a:pPr>
            <a:endParaRPr lang="sl-SI" sz="2000" dirty="0"/>
          </a:p>
          <a:p>
            <a:pPr>
              <a:buFont typeface="Wingdings" panose="05000000000000000000" pitchFamily="2" charset="2"/>
              <a:buChar char="§"/>
            </a:pPr>
            <a:r>
              <a:rPr lang="en-US" sz="2400" dirty="0"/>
              <a:t>Date time personalization</a:t>
            </a:r>
          </a:p>
          <a:p>
            <a:pPr>
              <a:buFont typeface="Wingdings" panose="05000000000000000000" pitchFamily="2" charset="2"/>
              <a:buChar char="§"/>
            </a:pPr>
            <a:r>
              <a:rPr lang="en-US" sz="2400" dirty="0"/>
              <a:t>Startup pages</a:t>
            </a:r>
            <a:endParaRPr lang="sl-SI" sz="2400" dirty="0"/>
          </a:p>
          <a:p>
            <a:pPr>
              <a:buFont typeface="Wingdings" panose="05000000000000000000" pitchFamily="2" charset="2"/>
              <a:buChar char="§"/>
            </a:pPr>
            <a:r>
              <a:rPr lang="sl-SI" sz="2400" dirty="0"/>
              <a:t>Power Automate – Excel to D365FO</a:t>
            </a:r>
            <a:br>
              <a:rPr lang="en-US" sz="2400" dirty="0"/>
            </a:br>
            <a:r>
              <a:rPr lang="en-US" sz="2400" dirty="0"/>
              <a:t>  </a:t>
            </a:r>
            <a:r>
              <a:rPr lang="sl-SI" sz="2400" dirty="0"/>
              <a:t>Purchase Orders</a:t>
            </a:r>
            <a:endParaRPr lang="en-US" sz="1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pic>
        <p:nvPicPr>
          <p:cNvPr id="4" name="Picture 3">
            <a:extLst>
              <a:ext uri="{FF2B5EF4-FFF2-40B4-BE49-F238E27FC236}">
                <a16:creationId xmlns:a16="http://schemas.microsoft.com/office/drawing/2014/main" id="{BCAA8719-C43F-AB7F-C5E3-C3CC5409EAC8}"/>
              </a:ext>
            </a:extLst>
          </p:cNvPr>
          <p:cNvPicPr>
            <a:picLocks noChangeAspect="1"/>
          </p:cNvPicPr>
          <p:nvPr/>
        </p:nvPicPr>
        <p:blipFill>
          <a:blip r:embed="rId3">
            <a:alphaModFix/>
          </a:blip>
          <a:stretch>
            <a:fillRect/>
          </a:stretch>
        </p:blipFill>
        <p:spPr>
          <a:xfrm>
            <a:off x="5709856" y="248833"/>
            <a:ext cx="6281057" cy="6360333"/>
          </a:xfrm>
          <a:prstGeom prst="rect">
            <a:avLst/>
          </a:prstGeom>
        </p:spPr>
      </p:pic>
      <p:pic>
        <p:nvPicPr>
          <p:cNvPr id="7" name="Graphic 6">
            <a:extLst>
              <a:ext uri="{FF2B5EF4-FFF2-40B4-BE49-F238E27FC236}">
                <a16:creationId xmlns:a16="http://schemas.microsoft.com/office/drawing/2014/main" id="{AB3967B4-9850-85DD-A072-108A0F071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7" y="5370748"/>
            <a:ext cx="527538" cy="530986"/>
          </a:xfrm>
          <a:prstGeom prst="rect">
            <a:avLst/>
          </a:prstGeom>
        </p:spPr>
      </p:pic>
      <p:sp>
        <p:nvSpPr>
          <p:cNvPr id="8" name="Content Placeholder 4">
            <a:extLst>
              <a:ext uri="{FF2B5EF4-FFF2-40B4-BE49-F238E27FC236}">
                <a16:creationId xmlns:a16="http://schemas.microsoft.com/office/drawing/2014/main" id="{03D2C5C0-6888-5FE9-31D1-400CCF3643F2}"/>
              </a:ext>
            </a:extLst>
          </p:cNvPr>
          <p:cNvSpPr txBox="1">
            <a:spLocks/>
          </p:cNvSpPr>
          <p:nvPr/>
        </p:nvSpPr>
        <p:spPr>
          <a:xfrm>
            <a:off x="620464" y="5424575"/>
            <a:ext cx="6935368"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accent1"/>
                </a:solidFill>
              </a:rPr>
              <a:t>https://dynamicspedia.com/downloads/</a:t>
            </a:r>
          </a:p>
        </p:txBody>
      </p:sp>
    </p:spTree>
    <p:extLst>
      <p:ext uri="{BB962C8B-B14F-4D97-AF65-F5344CB8AC3E}">
        <p14:creationId xmlns:p14="http://schemas.microsoft.com/office/powerpoint/2010/main" val="14263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3A28-63CA-2EAD-32AB-09CC5F8159A4}"/>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E1A2ECF-7149-DA85-FF1B-599CA4761CF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37724" y="100915"/>
            <a:ext cx="8684307" cy="43828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31994FF-59EF-310D-F3AA-5F4B9A5EE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922" y="1532238"/>
            <a:ext cx="9700354" cy="509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D35E-5F18-3B6B-99F0-B7DF01189F3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56FEA9-58CF-75F2-D70B-E5AA2649589E}"/>
              </a:ext>
            </a:extLst>
          </p:cNvPr>
          <p:cNvSpPr>
            <a:spLocks noGrp="1"/>
          </p:cNvSpPr>
          <p:nvPr>
            <p:ph idx="1"/>
          </p:nvPr>
        </p:nvSpPr>
        <p:spPr>
          <a:xfrm>
            <a:off x="143912" y="272499"/>
            <a:ext cx="10702159" cy="3353234"/>
          </a:xfrm>
        </p:spPr>
        <p:txBody>
          <a:bodyPr>
            <a:normAutofit/>
          </a:bodyPr>
          <a:lstStyle/>
          <a:p>
            <a:pPr>
              <a:buFont typeface="Wingdings" panose="05000000000000000000" pitchFamily="2" charset="2"/>
              <a:buChar char="q"/>
            </a:pPr>
            <a:r>
              <a:rPr lang="sl-SI" sz="3200" dirty="0">
                <a:solidFill>
                  <a:srgbClr val="05A89F"/>
                </a:solidFill>
              </a:rPr>
              <a:t>MXT – X++ </a:t>
            </a:r>
            <a:r>
              <a:rPr lang="sl-SI" sz="3200" dirty="0" err="1">
                <a:solidFill>
                  <a:srgbClr val="05A89F"/>
                </a:solidFill>
              </a:rPr>
              <a:t>Interpreter</a:t>
            </a:r>
            <a:r>
              <a:rPr lang="sl-SI" sz="3200" dirty="0">
                <a:solidFill>
                  <a:srgbClr val="05A89F"/>
                </a:solidFill>
              </a:rPr>
              <a:t> </a:t>
            </a:r>
            <a:r>
              <a:rPr lang="sl-SI" sz="3200" dirty="0" err="1">
                <a:solidFill>
                  <a:srgbClr val="05A89F"/>
                </a:solidFill>
              </a:rPr>
              <a:t>by</a:t>
            </a:r>
            <a:r>
              <a:rPr lang="sl-SI" sz="3200" dirty="0">
                <a:solidFill>
                  <a:srgbClr val="05A89F"/>
                </a:solidFill>
              </a:rPr>
              <a:t> </a:t>
            </a:r>
            <a:r>
              <a:rPr lang="sl-SI" sz="3200" dirty="0" err="1">
                <a:solidFill>
                  <a:srgbClr val="05A89F"/>
                </a:solidFill>
              </a:rPr>
              <a:t>Oriol</a:t>
            </a:r>
            <a:r>
              <a:rPr lang="sl-SI" sz="3200" dirty="0">
                <a:solidFill>
                  <a:srgbClr val="05A89F"/>
                </a:solidFill>
              </a:rPr>
              <a:t> </a:t>
            </a:r>
            <a:r>
              <a:rPr lang="sl-SI" sz="3200" dirty="0" err="1">
                <a:solidFill>
                  <a:srgbClr val="05A89F"/>
                </a:solidFill>
              </a:rPr>
              <a:t>Ribes</a:t>
            </a:r>
            <a:r>
              <a:rPr lang="sl-SI" sz="3200" dirty="0">
                <a:solidFill>
                  <a:srgbClr val="05A89F"/>
                </a:solidFill>
              </a:rPr>
              <a:t> </a:t>
            </a:r>
            <a:r>
              <a:rPr lang="sl-SI" sz="3200" dirty="0" err="1">
                <a:solidFill>
                  <a:srgbClr val="05A89F"/>
                </a:solidFill>
              </a:rPr>
              <a:t>Amenos</a:t>
            </a:r>
            <a:endParaRPr lang="en-US" sz="3200" dirty="0">
              <a:solidFill>
                <a:srgbClr val="05A89F"/>
              </a:solidFill>
            </a:endParaRPr>
          </a:p>
          <a:p>
            <a:pPr marL="457200" lvl="1" indent="0">
              <a:buNone/>
            </a:pPr>
            <a:endParaRPr lang="sl-SI" sz="1400" dirty="0"/>
          </a:p>
          <a:p>
            <a:pPr marL="0" indent="0">
              <a:buNone/>
            </a:pPr>
            <a:r>
              <a:rPr lang="en-US" sz="2400" dirty="0"/>
              <a:t>Generates bytecode that is later interpreted directly during execution.</a:t>
            </a:r>
            <a:endParaRPr lang="sl-SI" sz="2400" dirty="0"/>
          </a:p>
          <a:p>
            <a:pPr marL="0" indent="0">
              <a:buNone/>
            </a:pPr>
            <a:endParaRPr lang="sl-SI" sz="2400" dirty="0"/>
          </a:p>
          <a:p>
            <a:pPr>
              <a:buFont typeface="Wingdings" panose="05000000000000000000" pitchFamily="2" charset="2"/>
              <a:buChar char="§"/>
            </a:pPr>
            <a:r>
              <a:rPr lang="en-US" sz="2400" dirty="0"/>
              <a:t>Execute, modify and save X++ scripts</a:t>
            </a:r>
          </a:p>
          <a:p>
            <a:pPr>
              <a:buFont typeface="Wingdings" panose="05000000000000000000" pitchFamily="2" charset="2"/>
              <a:buChar char="§"/>
            </a:pPr>
            <a:r>
              <a:rPr lang="en-US" sz="2400" dirty="0"/>
              <a:t>Code Editor</a:t>
            </a:r>
          </a:p>
          <a:p>
            <a:pPr>
              <a:buFont typeface="Wingdings" panose="05000000000000000000" pitchFamily="2" charset="2"/>
              <a:buChar char="§"/>
            </a:pPr>
            <a:r>
              <a:rPr lang="en-US" sz="2400" dirty="0"/>
              <a:t>Script repository</a:t>
            </a:r>
          </a:p>
          <a:p>
            <a:pPr marL="0" indent="0">
              <a:buNone/>
            </a:pPr>
            <a:endParaRPr lang="en-US" sz="1800" dirty="0"/>
          </a:p>
        </p:txBody>
      </p:sp>
      <p:pic>
        <p:nvPicPr>
          <p:cNvPr id="6146" name="Picture 2" descr="architecture">
            <a:extLst>
              <a:ext uri="{FF2B5EF4-FFF2-40B4-BE49-F238E27FC236}">
                <a16:creationId xmlns:a16="http://schemas.microsoft.com/office/drawing/2014/main" id="{A5E7EB92-E25D-BF35-8311-BFB3D630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510" y="2097249"/>
            <a:ext cx="4867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1A383B5C-61F1-1AD9-9EC8-4BF0FDC6D5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7" y="5370748"/>
            <a:ext cx="527538" cy="530986"/>
          </a:xfrm>
          <a:prstGeom prst="rect">
            <a:avLst/>
          </a:prstGeom>
        </p:spPr>
      </p:pic>
      <p:sp>
        <p:nvSpPr>
          <p:cNvPr id="9" name="Content Placeholder 4">
            <a:extLst>
              <a:ext uri="{FF2B5EF4-FFF2-40B4-BE49-F238E27FC236}">
                <a16:creationId xmlns:a16="http://schemas.microsoft.com/office/drawing/2014/main" id="{65246A44-29CF-A29A-D538-9DF90914EB75}"/>
              </a:ext>
            </a:extLst>
          </p:cNvPr>
          <p:cNvSpPr txBox="1">
            <a:spLocks/>
          </p:cNvSpPr>
          <p:nvPr/>
        </p:nvSpPr>
        <p:spPr>
          <a:xfrm>
            <a:off x="620464" y="5424575"/>
            <a:ext cx="7830517"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accent1"/>
                </a:solidFill>
              </a:rPr>
              <a:t>https://github.com/milnet92/MXTXppInterpreter</a:t>
            </a:r>
          </a:p>
        </p:txBody>
      </p:sp>
    </p:spTree>
    <p:extLst>
      <p:ext uri="{BB962C8B-B14F-4D97-AF65-F5344CB8AC3E}">
        <p14:creationId xmlns:p14="http://schemas.microsoft.com/office/powerpoint/2010/main" val="90687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A7C25-D382-0BD8-101B-91C96406AA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1A47ED-66B5-387E-AE88-7F3159A00BE8}"/>
              </a:ext>
            </a:extLst>
          </p:cNvPr>
          <p:cNvPicPr>
            <a:picLocks noChangeAspect="1"/>
          </p:cNvPicPr>
          <p:nvPr/>
        </p:nvPicPr>
        <p:blipFill>
          <a:blip r:embed="rId3"/>
          <a:srcRect b="35159"/>
          <a:stretch>
            <a:fillRect/>
          </a:stretch>
        </p:blipFill>
        <p:spPr>
          <a:xfrm>
            <a:off x="980660" y="10"/>
            <a:ext cx="11211339" cy="6520060"/>
          </a:xfrm>
          <a:prstGeom prst="rect">
            <a:avLst/>
          </a:prstGeom>
          <a:noFill/>
        </p:spPr>
      </p:pic>
    </p:spTree>
    <p:extLst>
      <p:ext uri="{BB962C8B-B14F-4D97-AF65-F5344CB8AC3E}">
        <p14:creationId xmlns:p14="http://schemas.microsoft.com/office/powerpoint/2010/main" val="856906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A3389-8DAD-D4DF-7AA1-A3C067107A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E42A4B-6C26-A6C3-AB03-4A3DDDC46B52}"/>
              </a:ext>
            </a:extLst>
          </p:cNvPr>
          <p:cNvPicPr>
            <a:picLocks noChangeAspect="1"/>
          </p:cNvPicPr>
          <p:nvPr/>
        </p:nvPicPr>
        <p:blipFill>
          <a:blip r:embed="rId3"/>
          <a:stretch>
            <a:fillRect/>
          </a:stretch>
        </p:blipFill>
        <p:spPr>
          <a:xfrm>
            <a:off x="1297102" y="0"/>
            <a:ext cx="9597796" cy="6858000"/>
          </a:xfrm>
          <a:prstGeom prst="rect">
            <a:avLst/>
          </a:prstGeom>
        </p:spPr>
      </p:pic>
    </p:spTree>
    <p:extLst>
      <p:ext uri="{BB962C8B-B14F-4D97-AF65-F5344CB8AC3E}">
        <p14:creationId xmlns:p14="http://schemas.microsoft.com/office/powerpoint/2010/main" val="27468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39779-B92D-D0EC-4A73-50F0DE41A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A1A92-6312-D92F-4BB6-9FD617728C68}"/>
              </a:ext>
            </a:extLst>
          </p:cNvPr>
          <p:cNvSpPr>
            <a:spLocks noGrp="1"/>
          </p:cNvSpPr>
          <p:nvPr>
            <p:ph type="title"/>
          </p:nvPr>
        </p:nvSpPr>
        <p:spPr>
          <a:xfrm>
            <a:off x="180473" y="4094915"/>
            <a:ext cx="11831053" cy="1325563"/>
          </a:xfrm>
        </p:spPr>
        <p:txBody>
          <a:bodyPr>
            <a:normAutofit/>
          </a:bodyPr>
          <a:lstStyle/>
          <a:p>
            <a:br>
              <a:rPr lang="en-US" sz="4400" dirty="0"/>
            </a:br>
            <a:endParaRPr lang="en-US" dirty="0"/>
          </a:p>
        </p:txBody>
      </p:sp>
      <p:sp>
        <p:nvSpPr>
          <p:cNvPr id="4" name="Content Placeholder 3">
            <a:extLst>
              <a:ext uri="{FF2B5EF4-FFF2-40B4-BE49-F238E27FC236}">
                <a16:creationId xmlns:a16="http://schemas.microsoft.com/office/drawing/2014/main" id="{8EC717F7-E57C-BD83-D708-21091B28B7ED}"/>
              </a:ext>
            </a:extLst>
          </p:cNvPr>
          <p:cNvSpPr>
            <a:spLocks noGrp="1"/>
          </p:cNvSpPr>
          <p:nvPr>
            <p:ph idx="1"/>
          </p:nvPr>
        </p:nvSpPr>
        <p:spPr>
          <a:xfrm>
            <a:off x="1391651" y="1288382"/>
            <a:ext cx="9232232" cy="2806533"/>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a:latin typeface="Bahnschrift SemiLight" panose="020B0502040204020203" pitchFamily="34" charset="0"/>
              </a:rPr>
              <a:t>E</a:t>
            </a:r>
            <a:r>
              <a:rPr lang="sl-SI" sz="4800" b="1" dirty="0" err="1">
                <a:latin typeface="Bahnschrift SemiLight" panose="020B0502040204020203" pitchFamily="34" charset="0"/>
              </a:rPr>
              <a:t>xternal</a:t>
            </a:r>
            <a:r>
              <a:rPr lang="sl-SI" sz="4800" b="1" dirty="0">
                <a:latin typeface="Bahnschrift SemiLight" panose="020B0502040204020203" pitchFamily="34" charset="0"/>
              </a:rPr>
              <a:t> </a:t>
            </a:r>
            <a:r>
              <a:rPr lang="sl-SI" sz="4800" b="1" dirty="0" err="1">
                <a:latin typeface="Bahnschrift SemiLight" panose="020B0502040204020203" pitchFamily="34" charset="0"/>
              </a:rPr>
              <a:t>Admin</a:t>
            </a:r>
            <a:r>
              <a:rPr lang="sl-SI" sz="4800" b="1" dirty="0">
                <a:latin typeface="Bahnschrift SemiLight" panose="020B0502040204020203" pitchFamily="34" charset="0"/>
              </a:rPr>
              <a:t> </a:t>
            </a:r>
            <a:r>
              <a:rPr lang="en-GB" sz="4800" b="1" dirty="0">
                <a:latin typeface="Bahnschrift SemiLight" panose="020B0502040204020203" pitchFamily="34" charset="0"/>
              </a:rPr>
              <a:t>D365FO tools</a:t>
            </a:r>
            <a:endParaRPr lang="en-US" sz="2000" dirty="0"/>
          </a:p>
        </p:txBody>
      </p:sp>
    </p:spTree>
    <p:extLst>
      <p:ext uri="{BB962C8B-B14F-4D97-AF65-F5344CB8AC3E}">
        <p14:creationId xmlns:p14="http://schemas.microsoft.com/office/powerpoint/2010/main" val="207824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BBA383-6C9C-946D-C372-6DE6F7F42DC1}"/>
            </a:ext>
          </a:extLst>
        </p:cNvPr>
        <p:cNvGrpSpPr/>
        <p:nvPr/>
      </p:nvGrpSpPr>
      <p:grpSpPr>
        <a:xfrm>
          <a:off x="0" y="0"/>
          <a:ext cx="0" cy="0"/>
          <a:chOff x="0" y="0"/>
          <a:chExt cx="0" cy="0"/>
        </a:xfrm>
      </p:grpSpPr>
      <p:pic>
        <p:nvPicPr>
          <p:cNvPr id="11" name="Picture Placeholder 10" descr="A person in a blue and white checkered shirt&#10;&#10;AI-generated content may be incorrect.">
            <a:extLst>
              <a:ext uri="{FF2B5EF4-FFF2-40B4-BE49-F238E27FC236}">
                <a16:creationId xmlns:a16="http://schemas.microsoft.com/office/drawing/2014/main" id="{D302A0A9-5E21-F5E7-E65D-C12125834AC7}"/>
              </a:ext>
            </a:extLst>
          </p:cNvPr>
          <p:cNvPicPr>
            <a:picLocks noGrp="1" noChangeAspect="1"/>
          </p:cNvPicPr>
          <p:nvPr>
            <p:ph type="pic" sz="quarter" idx="10"/>
          </p:nvPr>
        </p:nvPicPr>
        <p:blipFill>
          <a:blip r:embed="rId3"/>
          <a:srcRect l="7064" r="7064"/>
          <a:stretch>
            <a:fillRect/>
          </a:stretch>
        </p:blipFill>
        <p:spPr/>
      </p:pic>
      <p:pic>
        <p:nvPicPr>
          <p:cNvPr id="7" name="Picture Placeholder 6" descr="A person smiling at the camera&#10;&#10;AI-generated content may be incorrect.">
            <a:extLst>
              <a:ext uri="{FF2B5EF4-FFF2-40B4-BE49-F238E27FC236}">
                <a16:creationId xmlns:a16="http://schemas.microsoft.com/office/drawing/2014/main" id="{3842FCE4-846D-899A-AD0F-DD0046E1D5C6}"/>
              </a:ext>
            </a:extLst>
          </p:cNvPr>
          <p:cNvPicPr>
            <a:picLocks noGrp="1" noChangeAspect="1"/>
          </p:cNvPicPr>
          <p:nvPr>
            <p:ph type="pic" sz="quarter" idx="11"/>
          </p:nvPr>
        </p:nvPicPr>
        <p:blipFill>
          <a:blip r:embed="rId4"/>
          <a:srcRect t="17" b="17"/>
          <a:stretch>
            <a:fillRect/>
          </a:stretch>
        </p:blipFill>
        <p:spPr/>
      </p:pic>
      <p:sp>
        <p:nvSpPr>
          <p:cNvPr id="13" name="TextBox 12">
            <a:extLst>
              <a:ext uri="{FF2B5EF4-FFF2-40B4-BE49-F238E27FC236}">
                <a16:creationId xmlns:a16="http://schemas.microsoft.com/office/drawing/2014/main" id="{E17B4AC9-CBC7-DEFC-CAB6-ED384CB386A7}"/>
              </a:ext>
            </a:extLst>
          </p:cNvPr>
          <p:cNvSpPr txBox="1"/>
          <p:nvPr/>
        </p:nvSpPr>
        <p:spPr>
          <a:xfrm>
            <a:off x="238320" y="2486468"/>
            <a:ext cx="5174061" cy="1446550"/>
          </a:xfrm>
          <a:prstGeom prst="rect">
            <a:avLst/>
          </a:prstGeom>
          <a:noFill/>
        </p:spPr>
        <p:txBody>
          <a:bodyPr wrap="square" rtlCol="0">
            <a:spAutoFit/>
          </a:bodyPr>
          <a:lstStyle/>
          <a:p>
            <a:r>
              <a:rPr lang="en-US" sz="4400" b="1" dirty="0">
                <a:solidFill>
                  <a:srgbClr val="05A89F"/>
                </a:solidFill>
                <a:latin typeface="Bahnschrift" panose="020F0502020204030204" pitchFamily="34" charset="0"/>
                <a:cs typeface="Bahnschrift" panose="020F0502020204030204" pitchFamily="34" charset="0"/>
              </a:rPr>
              <a:t>Meet D365FO </a:t>
            </a:r>
            <a:r>
              <a:rPr lang="en-US" sz="4400" b="1">
                <a:solidFill>
                  <a:srgbClr val="05A89F"/>
                </a:solidFill>
                <a:latin typeface="Bahnschrift" panose="020F0502020204030204" pitchFamily="34" charset="0"/>
                <a:cs typeface="Bahnschrift" panose="020F0502020204030204" pitchFamily="34" charset="0"/>
              </a:rPr>
              <a:t>Free Community</a:t>
            </a:r>
            <a:r>
              <a:rPr lang="en-US" sz="4400" b="1" dirty="0">
                <a:solidFill>
                  <a:srgbClr val="05A89F"/>
                </a:solidFill>
                <a:latin typeface="Bahnschrift" panose="020F0502020204030204" pitchFamily="34" charset="0"/>
                <a:cs typeface="Bahnschrift" panose="020F0502020204030204" pitchFamily="34" charset="0"/>
              </a:rPr>
              <a:t> Tools</a:t>
            </a:r>
            <a:endParaRPr lang="sl-SI" sz="4400" b="1" dirty="0">
              <a:solidFill>
                <a:srgbClr val="05A89F"/>
              </a:solidFill>
              <a:latin typeface="Bahnschrift" panose="020F0502020204030204" pitchFamily="34" charset="0"/>
              <a:cs typeface="Bahnschrift" panose="020F0502020204030204" pitchFamily="34" charset="0"/>
            </a:endParaRPr>
          </a:p>
        </p:txBody>
      </p:sp>
      <p:sp>
        <p:nvSpPr>
          <p:cNvPr id="15" name="TextBox 14">
            <a:extLst>
              <a:ext uri="{FF2B5EF4-FFF2-40B4-BE49-F238E27FC236}">
                <a16:creationId xmlns:a16="http://schemas.microsoft.com/office/drawing/2014/main" id="{93929878-3285-CD44-2131-3A902BC2D945}"/>
              </a:ext>
            </a:extLst>
          </p:cNvPr>
          <p:cNvSpPr txBox="1"/>
          <p:nvPr/>
        </p:nvSpPr>
        <p:spPr>
          <a:xfrm>
            <a:off x="4980067" y="2186240"/>
            <a:ext cx="3773182" cy="784830"/>
          </a:xfrm>
          <a:prstGeom prst="rect">
            <a:avLst/>
          </a:prstGeom>
          <a:noFill/>
        </p:spPr>
        <p:txBody>
          <a:bodyPr wrap="square" rtlCol="0">
            <a:spAutoFit/>
          </a:bodyPr>
          <a:lstStyle/>
          <a:p>
            <a:pPr algn="r"/>
            <a:r>
              <a:rPr lang="sl-SI" sz="2500" b="1" dirty="0">
                <a:latin typeface="Bahnschrift" panose="020F0502020204030204" pitchFamily="34" charset="0"/>
                <a:cs typeface="Bahnschrift" panose="020F0502020204030204" pitchFamily="34" charset="0"/>
              </a:rPr>
              <a:t>Jovica Živković</a:t>
            </a:r>
            <a:br>
              <a:rPr lang="en-HR" sz="2500" b="1" dirty="0">
                <a:solidFill>
                  <a:srgbClr val="05A89F"/>
                </a:solidFill>
                <a:latin typeface="Bahnschrift" panose="020F0502020204030204" pitchFamily="34" charset="0"/>
                <a:cs typeface="Bahnschrift" panose="020F0502020204030204" pitchFamily="34" charset="0"/>
              </a:rPr>
            </a:br>
            <a:r>
              <a:rPr lang="sl-SI" sz="2000" b="1" dirty="0" err="1">
                <a:solidFill>
                  <a:srgbClr val="05A89F"/>
                </a:solidFill>
                <a:latin typeface="Bahnschrift" panose="020F0502020204030204" pitchFamily="34" charset="0"/>
                <a:cs typeface="Bahnschrift" panose="020F0502020204030204" pitchFamily="34" charset="0"/>
              </a:rPr>
              <a:t>Technical</a:t>
            </a:r>
            <a:r>
              <a:rPr lang="sl-SI" sz="2000" b="1" dirty="0">
                <a:solidFill>
                  <a:srgbClr val="05A89F"/>
                </a:solidFill>
                <a:latin typeface="Bahnschrift" panose="020F0502020204030204" pitchFamily="34" charset="0"/>
                <a:cs typeface="Bahnschrift" panose="020F0502020204030204" pitchFamily="34" charset="0"/>
              </a:rPr>
              <a:t> </a:t>
            </a:r>
            <a:r>
              <a:rPr lang="sl-SI" sz="2000" b="1" dirty="0" err="1">
                <a:solidFill>
                  <a:srgbClr val="05A89F"/>
                </a:solidFill>
                <a:latin typeface="Bahnschrift" panose="020F0502020204030204" pitchFamily="34" charset="0"/>
                <a:cs typeface="Bahnschrift" panose="020F0502020204030204" pitchFamily="34" charset="0"/>
              </a:rPr>
              <a:t>Consultant</a:t>
            </a:r>
            <a:r>
              <a:rPr lang="en-HR" sz="2000" b="1" dirty="0">
                <a:solidFill>
                  <a:srgbClr val="05A89F"/>
                </a:solidFill>
                <a:latin typeface="Bahnschrift" panose="020F0502020204030204" pitchFamily="34" charset="0"/>
                <a:cs typeface="Bahnschrift" panose="020F0502020204030204" pitchFamily="34" charset="0"/>
              </a:rPr>
              <a:t>, </a:t>
            </a:r>
            <a:r>
              <a:rPr lang="sl-SI" sz="2000" b="1" dirty="0">
                <a:solidFill>
                  <a:srgbClr val="05A89F"/>
                </a:solidFill>
                <a:latin typeface="Bahnschrift" panose="020F0502020204030204" pitchFamily="34" charset="0"/>
                <a:cs typeface="Bahnschrift" panose="020F0502020204030204" pitchFamily="34" charset="0"/>
              </a:rPr>
              <a:t>Docentric</a:t>
            </a:r>
            <a:endParaRPr lang="en-HR" sz="2000" b="1" dirty="0">
              <a:solidFill>
                <a:srgbClr val="05A89F"/>
              </a:solidFill>
              <a:latin typeface="Bahnschrift" panose="020F0502020204030204" pitchFamily="34" charset="0"/>
              <a:cs typeface="Bahnschrift" panose="020F0502020204030204" pitchFamily="34" charset="0"/>
            </a:endParaRPr>
          </a:p>
        </p:txBody>
      </p:sp>
      <p:sp>
        <p:nvSpPr>
          <p:cNvPr id="2" name="TextBox 1">
            <a:extLst>
              <a:ext uri="{FF2B5EF4-FFF2-40B4-BE49-F238E27FC236}">
                <a16:creationId xmlns:a16="http://schemas.microsoft.com/office/drawing/2014/main" id="{30600079-745B-C2B9-6717-A209E3DFFE35}"/>
              </a:ext>
            </a:extLst>
          </p:cNvPr>
          <p:cNvSpPr txBox="1"/>
          <p:nvPr/>
        </p:nvSpPr>
        <p:spPr>
          <a:xfrm>
            <a:off x="4983636" y="3344046"/>
            <a:ext cx="3773182" cy="784830"/>
          </a:xfrm>
          <a:prstGeom prst="rect">
            <a:avLst/>
          </a:prstGeom>
          <a:noFill/>
        </p:spPr>
        <p:txBody>
          <a:bodyPr wrap="square" rtlCol="0">
            <a:spAutoFit/>
          </a:bodyPr>
          <a:lstStyle/>
          <a:p>
            <a:pPr algn="r"/>
            <a:r>
              <a:rPr lang="sl-SI" sz="2500" b="1" dirty="0">
                <a:latin typeface="Bahnschrift" panose="020F0502020204030204" pitchFamily="34" charset="0"/>
                <a:cs typeface="Bahnschrift" panose="020F0502020204030204" pitchFamily="34" charset="0"/>
              </a:rPr>
              <a:t>Miha Vuk</a:t>
            </a:r>
            <a:br>
              <a:rPr lang="en-HR" sz="2500" b="1" dirty="0">
                <a:solidFill>
                  <a:srgbClr val="05A89F"/>
                </a:solidFill>
                <a:latin typeface="Bahnschrift" panose="020F0502020204030204" pitchFamily="34" charset="0"/>
                <a:cs typeface="Bahnschrift" panose="020F0502020204030204" pitchFamily="34" charset="0"/>
              </a:rPr>
            </a:br>
            <a:r>
              <a:rPr lang="sl-SI" sz="2000" b="1" i="0" dirty="0" err="1">
                <a:solidFill>
                  <a:srgbClr val="05A89F"/>
                </a:solidFill>
                <a:effectLst/>
                <a:latin typeface="Bahnschrift" panose="020B0502040204020203" pitchFamily="34" charset="0"/>
              </a:rPr>
              <a:t>Technical</a:t>
            </a:r>
            <a:r>
              <a:rPr lang="sl-SI" sz="2000" b="1" i="0" dirty="0">
                <a:solidFill>
                  <a:srgbClr val="05A89F"/>
                </a:solidFill>
                <a:effectLst/>
                <a:latin typeface="Bahnschrift" panose="020B0502040204020203" pitchFamily="34" charset="0"/>
              </a:rPr>
              <a:t> </a:t>
            </a:r>
            <a:r>
              <a:rPr lang="sl-SI" sz="2000" b="1" i="0" dirty="0" err="1">
                <a:solidFill>
                  <a:srgbClr val="05A89F"/>
                </a:solidFill>
                <a:effectLst/>
                <a:latin typeface="Bahnschrift" panose="020B0502040204020203" pitchFamily="34" charset="0"/>
              </a:rPr>
              <a:t>Fellow</a:t>
            </a:r>
            <a:r>
              <a:rPr lang="en-HR" sz="2000" b="1" dirty="0">
                <a:solidFill>
                  <a:srgbClr val="05A89F"/>
                </a:solidFill>
                <a:latin typeface="Bahnschrift" panose="020F0502020204030204" pitchFamily="34" charset="0"/>
                <a:cs typeface="Bahnschrift" panose="020F0502020204030204" pitchFamily="34" charset="0"/>
              </a:rPr>
              <a:t>, </a:t>
            </a:r>
            <a:r>
              <a:rPr lang="sl-SI" sz="2000" b="1" dirty="0">
                <a:solidFill>
                  <a:srgbClr val="05A89F"/>
                </a:solidFill>
                <a:latin typeface="Bahnschrift" panose="020F0502020204030204" pitchFamily="34" charset="0"/>
                <a:cs typeface="Bahnschrift" panose="020F0502020204030204" pitchFamily="34" charset="0"/>
              </a:rPr>
              <a:t>Docentric</a:t>
            </a:r>
            <a:endParaRPr lang="en-HR" sz="2000" b="1" dirty="0">
              <a:solidFill>
                <a:srgbClr val="05A89F"/>
              </a:solidFill>
              <a:latin typeface="Bahnschrift" panose="020F0502020204030204" pitchFamily="34" charset="0"/>
              <a:cs typeface="Bahnschrift" panose="020F0502020204030204" pitchFamily="34" charset="0"/>
            </a:endParaRPr>
          </a:p>
        </p:txBody>
      </p:sp>
    </p:spTree>
    <p:extLst>
      <p:ext uri="{BB962C8B-B14F-4D97-AF65-F5344CB8AC3E}">
        <p14:creationId xmlns:p14="http://schemas.microsoft.com/office/powerpoint/2010/main" val="3297631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A6B9F-4524-3CE3-0CA2-492C2D9B046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AF42A0-FBAA-C9C2-2045-1B7F7856C90A}"/>
              </a:ext>
            </a:extLst>
          </p:cNvPr>
          <p:cNvSpPr>
            <a:spLocks noGrp="1"/>
          </p:cNvSpPr>
          <p:nvPr>
            <p:ph idx="1"/>
          </p:nvPr>
        </p:nvSpPr>
        <p:spPr>
          <a:xfrm>
            <a:off x="261627" y="317633"/>
            <a:ext cx="11533991" cy="1126156"/>
          </a:xfrm>
        </p:spPr>
        <p:txBody>
          <a:bodyPr>
            <a:normAutofit/>
          </a:bodyPr>
          <a:lstStyle/>
          <a:p>
            <a:pPr>
              <a:buFont typeface="Wingdings" panose="05000000000000000000" pitchFamily="2" charset="2"/>
              <a:buChar char="q"/>
            </a:pPr>
            <a:r>
              <a:rPr lang="en-US" sz="3200" dirty="0">
                <a:solidFill>
                  <a:srgbClr val="05A89F"/>
                </a:solidFill>
              </a:rPr>
              <a:t>D365FO.</a:t>
            </a:r>
            <a:r>
              <a:rPr lang="sl-SI" sz="3200" dirty="0">
                <a:solidFill>
                  <a:srgbClr val="05A89F"/>
                </a:solidFill>
              </a:rPr>
              <a:t>T</a:t>
            </a:r>
            <a:r>
              <a:rPr lang="en-US" sz="3200" dirty="0" err="1">
                <a:solidFill>
                  <a:srgbClr val="05A89F"/>
                </a:solidFill>
              </a:rPr>
              <a:t>ools</a:t>
            </a:r>
            <a:r>
              <a:rPr lang="sl-SI" sz="3200" dirty="0">
                <a:solidFill>
                  <a:srgbClr val="05A89F"/>
                </a:solidFill>
              </a:rPr>
              <a:t> by </a:t>
            </a:r>
            <a:r>
              <a:rPr lang="en-US" sz="3200" dirty="0">
                <a:solidFill>
                  <a:srgbClr val="05A89F"/>
                </a:solidFill>
              </a:rPr>
              <a:t>Mötz Jensen, Florian Hopfner </a:t>
            </a:r>
            <a:endParaRPr lang="sl-SI" sz="3200" dirty="0">
              <a:solidFill>
                <a:srgbClr val="05A89F"/>
              </a:solidFill>
            </a:endParaRPr>
          </a:p>
          <a:p>
            <a:pPr marL="0" indent="0">
              <a:buNone/>
            </a:pPr>
            <a:r>
              <a:rPr lang="en-US" sz="1800" dirty="0">
                <a:solidFill>
                  <a:srgbClr val="000000"/>
                </a:solidFill>
                <a:latin typeface="Bahnschrift SemiLight" panose="020B0502040204020203" pitchFamily="34" charset="0"/>
              </a:rPr>
              <a:t>A set of tools</a:t>
            </a:r>
            <a:r>
              <a:rPr lang="sl-SI" sz="1800" dirty="0">
                <a:solidFill>
                  <a:srgbClr val="000000"/>
                </a:solidFill>
                <a:latin typeface="Bahnschrift SemiLight" panose="020B0502040204020203" pitchFamily="34" charset="0"/>
              </a:rPr>
              <a:t>/</a:t>
            </a:r>
            <a:r>
              <a:rPr lang="sl-SI" sz="1800" dirty="0" err="1">
                <a:solidFill>
                  <a:srgbClr val="000000"/>
                </a:solidFill>
                <a:latin typeface="Bahnschrift SemiLight" panose="020B0502040204020203" pitchFamily="34" charset="0"/>
              </a:rPr>
              <a:t>scripts</a:t>
            </a:r>
            <a:r>
              <a:rPr lang="en-US" sz="1800" dirty="0">
                <a:solidFill>
                  <a:srgbClr val="000000"/>
                </a:solidFill>
                <a:latin typeface="Bahnschrift SemiLight" panose="020B0502040204020203" pitchFamily="34" charset="0"/>
              </a:rPr>
              <a:t> that will assist you when working with Dynamics 365 FO development / demo machines.</a:t>
            </a:r>
          </a:p>
        </p:txBody>
      </p:sp>
      <p:pic>
        <p:nvPicPr>
          <p:cNvPr id="9" name="Picture 8">
            <a:extLst>
              <a:ext uri="{FF2B5EF4-FFF2-40B4-BE49-F238E27FC236}">
                <a16:creationId xmlns:a16="http://schemas.microsoft.com/office/drawing/2014/main" id="{07B1FAF8-8760-B117-2D86-879535F377E4}"/>
              </a:ext>
            </a:extLst>
          </p:cNvPr>
          <p:cNvPicPr>
            <a:picLocks noChangeAspect="1"/>
          </p:cNvPicPr>
          <p:nvPr/>
        </p:nvPicPr>
        <p:blipFill>
          <a:blip r:embed="rId3"/>
          <a:stretch>
            <a:fillRect/>
          </a:stretch>
        </p:blipFill>
        <p:spPr>
          <a:xfrm>
            <a:off x="261627" y="1679647"/>
            <a:ext cx="7445385" cy="2796782"/>
          </a:xfrm>
          <a:prstGeom prst="rect">
            <a:avLst/>
          </a:prstGeom>
          <a:ln>
            <a:noFill/>
          </a:ln>
          <a:effectLst>
            <a:outerShdw blurRad="292100" dist="139700" dir="2700000" algn="tl" rotWithShape="0">
              <a:srgbClr val="333333">
                <a:alpha val="65000"/>
              </a:srgbClr>
            </a:outerShdw>
          </a:effectLst>
        </p:spPr>
      </p:pic>
      <p:pic>
        <p:nvPicPr>
          <p:cNvPr id="12" name="Graphic 11">
            <a:extLst>
              <a:ext uri="{FF2B5EF4-FFF2-40B4-BE49-F238E27FC236}">
                <a16:creationId xmlns:a16="http://schemas.microsoft.com/office/drawing/2014/main" id="{B767A06A-5EB2-DC5D-48ED-87B699739A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27" y="5370748"/>
            <a:ext cx="527538" cy="530986"/>
          </a:xfrm>
          <a:prstGeom prst="rect">
            <a:avLst/>
          </a:prstGeom>
        </p:spPr>
      </p:pic>
      <p:sp>
        <p:nvSpPr>
          <p:cNvPr id="13" name="Content Placeholder 4">
            <a:extLst>
              <a:ext uri="{FF2B5EF4-FFF2-40B4-BE49-F238E27FC236}">
                <a16:creationId xmlns:a16="http://schemas.microsoft.com/office/drawing/2014/main" id="{904D172F-244B-B082-4806-4B5ED175EB65}"/>
              </a:ext>
            </a:extLst>
          </p:cNvPr>
          <p:cNvSpPr txBox="1">
            <a:spLocks/>
          </p:cNvSpPr>
          <p:nvPr/>
        </p:nvSpPr>
        <p:spPr>
          <a:xfrm>
            <a:off x="661954" y="5478365"/>
            <a:ext cx="10733336"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000" dirty="0">
                <a:solidFill>
                  <a:srgbClr val="0070C0"/>
                </a:solidFill>
                <a:latin typeface="Bahnschrift SemiLight" panose="020B0502040204020203" pitchFamily="34" charset="0"/>
              </a:rPr>
              <a:t>https://www.powershellgallery.com/packages/d365fo.tools/0.7.23</a:t>
            </a:r>
            <a:endParaRPr lang="en-US" sz="2000" dirty="0">
              <a:solidFill>
                <a:schemeClr val="accent1"/>
              </a:solidFill>
            </a:endParaRPr>
          </a:p>
        </p:txBody>
      </p:sp>
      <p:pic>
        <p:nvPicPr>
          <p:cNvPr id="3" name="Picture 2">
            <a:extLst>
              <a:ext uri="{FF2B5EF4-FFF2-40B4-BE49-F238E27FC236}">
                <a16:creationId xmlns:a16="http://schemas.microsoft.com/office/drawing/2014/main" id="{8DD8C88A-04AE-FC60-CC83-1E3D74047299}"/>
              </a:ext>
            </a:extLst>
          </p:cNvPr>
          <p:cNvPicPr>
            <a:picLocks noChangeAspect="1"/>
          </p:cNvPicPr>
          <p:nvPr/>
        </p:nvPicPr>
        <p:blipFill>
          <a:blip r:embed="rId6"/>
          <a:stretch>
            <a:fillRect/>
          </a:stretch>
        </p:blipFill>
        <p:spPr>
          <a:xfrm>
            <a:off x="8392043" y="1319569"/>
            <a:ext cx="3538330" cy="5220798"/>
          </a:xfrm>
          <a:prstGeom prst="rect">
            <a:avLst/>
          </a:prstGeom>
        </p:spPr>
      </p:pic>
    </p:spTree>
    <p:extLst>
      <p:ext uri="{BB962C8B-B14F-4D97-AF65-F5344CB8AC3E}">
        <p14:creationId xmlns:p14="http://schemas.microsoft.com/office/powerpoint/2010/main" val="3779065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279D-D418-6E39-1AD0-30AC8768B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A6BD6-7602-CFFC-F083-9FD667E9FA90}"/>
              </a:ext>
            </a:extLst>
          </p:cNvPr>
          <p:cNvSpPr>
            <a:spLocks noGrp="1"/>
          </p:cNvSpPr>
          <p:nvPr>
            <p:ph type="title"/>
          </p:nvPr>
        </p:nvSpPr>
        <p:spPr>
          <a:xfrm>
            <a:off x="180473" y="4094915"/>
            <a:ext cx="11831053" cy="1325563"/>
          </a:xfrm>
        </p:spPr>
        <p:txBody>
          <a:bodyPr>
            <a:normAutofit/>
          </a:bodyPr>
          <a:lstStyle/>
          <a:p>
            <a:br>
              <a:rPr lang="en-US" sz="4400" dirty="0"/>
            </a:br>
            <a:endParaRPr lang="en-US" dirty="0"/>
          </a:p>
        </p:txBody>
      </p:sp>
      <p:sp>
        <p:nvSpPr>
          <p:cNvPr id="4" name="Content Placeholder 3">
            <a:extLst>
              <a:ext uri="{FF2B5EF4-FFF2-40B4-BE49-F238E27FC236}">
                <a16:creationId xmlns:a16="http://schemas.microsoft.com/office/drawing/2014/main" id="{26CF0BB1-4630-841F-933E-6AA97DE35C6E}"/>
              </a:ext>
            </a:extLst>
          </p:cNvPr>
          <p:cNvSpPr>
            <a:spLocks noGrp="1"/>
          </p:cNvSpPr>
          <p:nvPr>
            <p:ph idx="1"/>
          </p:nvPr>
        </p:nvSpPr>
        <p:spPr>
          <a:xfrm>
            <a:off x="1632283" y="1288382"/>
            <a:ext cx="9232232" cy="2806533"/>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a:latin typeface="Bahnschrift SemiLight" panose="020B0502040204020203" pitchFamily="34" charset="0"/>
              </a:rPr>
              <a:t>Browser extensions</a:t>
            </a:r>
            <a:endParaRPr lang="en-US" sz="2000" dirty="0"/>
          </a:p>
        </p:txBody>
      </p:sp>
    </p:spTree>
    <p:extLst>
      <p:ext uri="{BB962C8B-B14F-4D97-AF65-F5344CB8AC3E}">
        <p14:creationId xmlns:p14="http://schemas.microsoft.com/office/powerpoint/2010/main" val="4142681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889B-8952-FD2E-605F-2F0F28FC019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8AB483-03CA-24F4-4550-2080D86E92EE}"/>
              </a:ext>
            </a:extLst>
          </p:cNvPr>
          <p:cNvSpPr>
            <a:spLocks noGrp="1"/>
          </p:cNvSpPr>
          <p:nvPr>
            <p:ph idx="1"/>
          </p:nvPr>
        </p:nvSpPr>
        <p:spPr>
          <a:xfrm>
            <a:off x="744920" y="539360"/>
            <a:ext cx="10702159" cy="4800108"/>
          </a:xfrm>
        </p:spPr>
        <p:txBody>
          <a:bodyPr>
            <a:normAutofit/>
          </a:bodyPr>
          <a:lstStyle/>
          <a:p>
            <a:pPr>
              <a:buFont typeface="Wingdings" panose="05000000000000000000" pitchFamily="2" charset="2"/>
              <a:buChar char="q"/>
            </a:pPr>
            <a:r>
              <a:rPr lang="en-US" sz="2400" dirty="0"/>
              <a:t>Table Browser Caller for D365FO – extension by </a:t>
            </a:r>
            <a:r>
              <a:rPr lang="en-US" sz="2400" dirty="0" err="1"/>
              <a:t>Arineo</a:t>
            </a:r>
            <a:endParaRPr lang="en-US" sz="2400" dirty="0"/>
          </a:p>
          <a:p>
            <a:pPr marL="0" indent="0">
              <a:buNone/>
            </a:pPr>
            <a:endParaRPr lang="en-US" sz="2000" dirty="0">
              <a:solidFill>
                <a:srgbClr val="000000"/>
              </a:solidFill>
              <a:latin typeface="Bahnschrift SemiLight" panose="020B0502040204020203" pitchFamily="34" charset="0"/>
            </a:endParaRPr>
          </a:p>
          <a:p>
            <a:pPr marL="0" indent="0">
              <a:buNone/>
            </a:pPr>
            <a:endParaRPr lang="en-US" sz="2000" dirty="0">
              <a:solidFill>
                <a:srgbClr val="000000"/>
              </a:solidFill>
              <a:latin typeface="Bahnschrift SemiLight" panose="020B0502040204020203" pitchFamily="34" charset="0"/>
            </a:endParaRPr>
          </a:p>
        </p:txBody>
      </p:sp>
      <p:pic>
        <p:nvPicPr>
          <p:cNvPr id="1028" name="Picture 4" descr=" ">
            <a:extLst>
              <a:ext uri="{FF2B5EF4-FFF2-40B4-BE49-F238E27FC236}">
                <a16:creationId xmlns:a16="http://schemas.microsoft.com/office/drawing/2014/main" id="{F343B24A-921C-72C9-DE0E-32F53F6AB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600" y="1518532"/>
            <a:ext cx="381952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97459A-2E33-E3BA-F621-05D1FAB58DF1}"/>
              </a:ext>
            </a:extLst>
          </p:cNvPr>
          <p:cNvPicPr>
            <a:picLocks noChangeAspect="1"/>
          </p:cNvPicPr>
          <p:nvPr/>
        </p:nvPicPr>
        <p:blipFill>
          <a:blip r:embed="rId4"/>
          <a:stretch>
            <a:fillRect/>
          </a:stretch>
        </p:blipFill>
        <p:spPr>
          <a:xfrm>
            <a:off x="459760" y="1518532"/>
            <a:ext cx="7616754" cy="3498753"/>
          </a:xfrm>
          <a:prstGeom prst="rect">
            <a:avLst/>
          </a:prstGeom>
        </p:spPr>
      </p:pic>
      <p:pic>
        <p:nvPicPr>
          <p:cNvPr id="7" name="Picture 6">
            <a:extLst>
              <a:ext uri="{FF2B5EF4-FFF2-40B4-BE49-F238E27FC236}">
                <a16:creationId xmlns:a16="http://schemas.microsoft.com/office/drawing/2014/main" id="{F041FC69-4B6A-7A4E-F93F-2A1617BBCEEA}"/>
              </a:ext>
            </a:extLst>
          </p:cNvPr>
          <p:cNvPicPr>
            <a:picLocks noChangeAspect="1"/>
          </p:cNvPicPr>
          <p:nvPr/>
        </p:nvPicPr>
        <p:blipFill>
          <a:blip r:embed="rId5"/>
          <a:stretch>
            <a:fillRect/>
          </a:stretch>
        </p:blipFill>
        <p:spPr>
          <a:xfrm>
            <a:off x="3015448" y="1796143"/>
            <a:ext cx="8524911" cy="4950431"/>
          </a:xfrm>
          <a:prstGeom prst="rect">
            <a:avLst/>
          </a:prstGeom>
        </p:spPr>
      </p:pic>
    </p:spTree>
    <p:extLst>
      <p:ext uri="{BB962C8B-B14F-4D97-AF65-F5344CB8AC3E}">
        <p14:creationId xmlns:p14="http://schemas.microsoft.com/office/powerpoint/2010/main" val="24681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F15C-2F1C-4CE0-0DA8-2EB60294A53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29F9346-E189-C06E-DCCC-9D086EBEE739}"/>
              </a:ext>
            </a:extLst>
          </p:cNvPr>
          <p:cNvSpPr>
            <a:spLocks noGrp="1"/>
          </p:cNvSpPr>
          <p:nvPr>
            <p:ph idx="1"/>
          </p:nvPr>
        </p:nvSpPr>
        <p:spPr>
          <a:xfrm>
            <a:off x="651641" y="557661"/>
            <a:ext cx="10702159" cy="4800108"/>
          </a:xfrm>
        </p:spPr>
        <p:txBody>
          <a:bodyPr>
            <a:normAutofit/>
          </a:bodyPr>
          <a:lstStyle/>
          <a:p>
            <a:pPr>
              <a:buFont typeface="Wingdings" panose="05000000000000000000" pitchFamily="2" charset="2"/>
              <a:buChar char="q"/>
            </a:pPr>
            <a:r>
              <a:rPr lang="en-US" sz="2400">
                <a:solidFill>
                  <a:srgbClr val="000000"/>
                </a:solidFill>
              </a:rPr>
              <a:t>D365FO-DevTools</a:t>
            </a:r>
          </a:p>
          <a:p>
            <a:pPr marL="0" indent="0">
              <a:buNone/>
            </a:pPr>
            <a:endParaRPr lang="en-US" sz="2000">
              <a:solidFill>
                <a:srgbClr val="000000"/>
              </a:solidFill>
              <a:latin typeface="Bahnschrift SemiLight" panose="020B0502040204020203" pitchFamily="34" charset="0"/>
            </a:endParaRPr>
          </a:p>
          <a:p>
            <a:pPr marL="0" indent="0">
              <a:buNone/>
            </a:pPr>
            <a:endParaRPr lang="en-US" sz="2000">
              <a:solidFill>
                <a:srgbClr val="000000"/>
              </a:solidFill>
              <a:latin typeface="Bahnschrift SemiLight" panose="020B0502040204020203" pitchFamily="34" charset="0"/>
            </a:endParaRPr>
          </a:p>
          <a:p>
            <a:pPr marL="0" indent="0">
              <a:buNone/>
            </a:pPr>
            <a:endParaRPr lang="en-HR" sz="1800"/>
          </a:p>
        </p:txBody>
      </p:sp>
      <p:pic>
        <p:nvPicPr>
          <p:cNvPr id="4" name="Picture 3">
            <a:extLst>
              <a:ext uri="{FF2B5EF4-FFF2-40B4-BE49-F238E27FC236}">
                <a16:creationId xmlns:a16="http://schemas.microsoft.com/office/drawing/2014/main" id="{95735459-513E-0B24-A040-9DD378F10080}"/>
              </a:ext>
            </a:extLst>
          </p:cNvPr>
          <p:cNvPicPr>
            <a:picLocks noChangeAspect="1"/>
          </p:cNvPicPr>
          <p:nvPr/>
        </p:nvPicPr>
        <p:blipFill>
          <a:blip r:embed="rId3"/>
          <a:stretch>
            <a:fillRect/>
          </a:stretch>
        </p:blipFill>
        <p:spPr>
          <a:xfrm>
            <a:off x="651641" y="1643743"/>
            <a:ext cx="9961727" cy="4656596"/>
          </a:xfrm>
          <a:prstGeom prst="rect">
            <a:avLst/>
          </a:prstGeom>
        </p:spPr>
      </p:pic>
    </p:spTree>
    <p:extLst>
      <p:ext uri="{BB962C8B-B14F-4D97-AF65-F5344CB8AC3E}">
        <p14:creationId xmlns:p14="http://schemas.microsoft.com/office/powerpoint/2010/main" val="553557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54A7-A054-E2F2-1C48-007ABDB879C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923F6F-B0D1-7D37-0FD0-396D4DCED818}"/>
              </a:ext>
            </a:extLst>
          </p:cNvPr>
          <p:cNvSpPr>
            <a:spLocks noGrp="1"/>
          </p:cNvSpPr>
          <p:nvPr>
            <p:ph idx="1"/>
          </p:nvPr>
        </p:nvSpPr>
        <p:spPr>
          <a:xfrm>
            <a:off x="545623" y="174411"/>
            <a:ext cx="10702159" cy="449504"/>
          </a:xfrm>
        </p:spPr>
        <p:txBody>
          <a:bodyPr>
            <a:normAutofit/>
          </a:bodyPr>
          <a:lstStyle/>
          <a:p>
            <a:pPr>
              <a:buFont typeface="Wingdings" panose="05000000000000000000" pitchFamily="2" charset="2"/>
              <a:buChar char="q"/>
            </a:pPr>
            <a:r>
              <a:rPr lang="en-US" sz="2400">
                <a:solidFill>
                  <a:srgbClr val="000000"/>
                </a:solidFill>
              </a:rPr>
              <a:t>Environment Marker</a:t>
            </a:r>
          </a:p>
          <a:p>
            <a:pPr marL="0" indent="0">
              <a:buNone/>
            </a:pPr>
            <a:endParaRPr lang="en-US" sz="2000">
              <a:solidFill>
                <a:srgbClr val="000000"/>
              </a:solidFill>
              <a:latin typeface="Bahnschrift SemiLight" panose="020B0502040204020203" pitchFamily="34" charset="0"/>
            </a:endParaRPr>
          </a:p>
          <a:p>
            <a:pPr marL="0" indent="0">
              <a:buNone/>
            </a:pPr>
            <a:endParaRPr lang="en-US" sz="2000">
              <a:solidFill>
                <a:srgbClr val="000000"/>
              </a:solidFill>
              <a:latin typeface="Bahnschrift SemiLight" panose="020B0502040204020203" pitchFamily="34" charset="0"/>
            </a:endParaRPr>
          </a:p>
          <a:p>
            <a:pPr marL="0" indent="0">
              <a:buNone/>
            </a:pPr>
            <a:endParaRPr lang="en-HR" sz="1800"/>
          </a:p>
        </p:txBody>
      </p:sp>
      <p:pic>
        <p:nvPicPr>
          <p:cNvPr id="3" name="Picture 2">
            <a:extLst>
              <a:ext uri="{FF2B5EF4-FFF2-40B4-BE49-F238E27FC236}">
                <a16:creationId xmlns:a16="http://schemas.microsoft.com/office/drawing/2014/main" id="{590161CC-8134-4ABD-852E-31AC4A994A09}"/>
              </a:ext>
            </a:extLst>
          </p:cNvPr>
          <p:cNvPicPr>
            <a:picLocks noChangeAspect="1"/>
          </p:cNvPicPr>
          <p:nvPr/>
        </p:nvPicPr>
        <p:blipFill>
          <a:blip r:embed="rId3"/>
          <a:stretch>
            <a:fillRect/>
          </a:stretch>
        </p:blipFill>
        <p:spPr>
          <a:xfrm>
            <a:off x="795129" y="797026"/>
            <a:ext cx="11118575" cy="5936090"/>
          </a:xfrm>
          <a:prstGeom prst="rect">
            <a:avLst/>
          </a:prstGeom>
        </p:spPr>
      </p:pic>
    </p:spTree>
    <p:extLst>
      <p:ext uri="{BB962C8B-B14F-4D97-AF65-F5344CB8AC3E}">
        <p14:creationId xmlns:p14="http://schemas.microsoft.com/office/powerpoint/2010/main" val="842788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3D95-9A0E-D150-8E61-BAC1A5AB57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E629F4-F150-681B-AE9E-6641AE3D8B2A}"/>
              </a:ext>
            </a:extLst>
          </p:cNvPr>
          <p:cNvSpPr>
            <a:spLocks noGrp="1"/>
          </p:cNvSpPr>
          <p:nvPr>
            <p:ph type="ctrTitle"/>
          </p:nvPr>
        </p:nvSpPr>
        <p:spPr/>
        <p:txBody>
          <a:bodyPr/>
          <a:lstStyle/>
          <a:p>
            <a:r>
              <a:rPr lang="en-US" dirty="0"/>
              <a:t>Docentric </a:t>
            </a:r>
            <a:r>
              <a:rPr lang="sl-SI" dirty="0"/>
              <a:t>Table </a:t>
            </a:r>
            <a:r>
              <a:rPr lang="sl-SI" dirty="0" err="1"/>
              <a:t>browser</a:t>
            </a:r>
            <a:endParaRPr lang="en-HR" dirty="0"/>
          </a:p>
        </p:txBody>
      </p:sp>
    </p:spTree>
    <p:extLst>
      <p:ext uri="{BB962C8B-B14F-4D97-AF65-F5344CB8AC3E}">
        <p14:creationId xmlns:p14="http://schemas.microsoft.com/office/powerpoint/2010/main" val="1594437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95E8E-0D8F-000D-0B5A-B565A80914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67865D-C4F6-7866-D40E-9FC0EFCDC61A}"/>
              </a:ext>
            </a:extLst>
          </p:cNvPr>
          <p:cNvSpPr>
            <a:spLocks noGrp="1"/>
          </p:cNvSpPr>
          <p:nvPr>
            <p:ph type="title"/>
          </p:nvPr>
        </p:nvSpPr>
        <p:spPr>
          <a:xfrm>
            <a:off x="602381" y="121663"/>
            <a:ext cx="11094720" cy="880745"/>
          </a:xfrm>
        </p:spPr>
        <p:txBody>
          <a:bodyPr>
            <a:normAutofit/>
          </a:bodyPr>
          <a:lstStyle/>
          <a:p>
            <a:r>
              <a:rPr lang="en-US" sz="3600" dirty="0"/>
              <a:t>D365FO Table browser </a:t>
            </a:r>
            <a:r>
              <a:rPr lang="en-US" sz="3600" dirty="0">
                <a:solidFill>
                  <a:srgbClr val="FF0000"/>
                </a:solidFill>
              </a:rPr>
              <a:t>VS</a:t>
            </a:r>
            <a:r>
              <a:rPr lang="en-US" sz="3600" dirty="0"/>
              <a:t> </a:t>
            </a:r>
            <a:r>
              <a:rPr lang="en-US" sz="3600" dirty="0">
                <a:solidFill>
                  <a:srgbClr val="05A89F"/>
                </a:solidFill>
              </a:rPr>
              <a:t>Docentric Table browser</a:t>
            </a:r>
            <a:endParaRPr lang="en-HR" sz="3600" dirty="0">
              <a:solidFill>
                <a:srgbClr val="05A89F"/>
              </a:solidFill>
            </a:endParaRPr>
          </a:p>
        </p:txBody>
      </p:sp>
      <p:sp>
        <p:nvSpPr>
          <p:cNvPr id="5" name="Content Placeholder 4">
            <a:extLst>
              <a:ext uri="{FF2B5EF4-FFF2-40B4-BE49-F238E27FC236}">
                <a16:creationId xmlns:a16="http://schemas.microsoft.com/office/drawing/2014/main" id="{88CD3A33-E5B9-C629-EBFA-3AE3CCEF0119}"/>
              </a:ext>
            </a:extLst>
          </p:cNvPr>
          <p:cNvSpPr>
            <a:spLocks noGrp="1"/>
          </p:cNvSpPr>
          <p:nvPr>
            <p:ph sz="half" idx="1"/>
          </p:nvPr>
        </p:nvSpPr>
        <p:spPr>
          <a:xfrm>
            <a:off x="251460" y="1121409"/>
            <a:ext cx="5768340" cy="3496435"/>
          </a:xfrm>
        </p:spPr>
        <p:txBody>
          <a:bodyPr>
            <a:normAutofit lnSpcReduction="10000"/>
          </a:bodyPr>
          <a:lstStyle/>
          <a:p>
            <a:pPr marL="0" indent="0">
              <a:buNone/>
            </a:pPr>
            <a:r>
              <a:rPr lang="en-US" dirty="0"/>
              <a:t>Standard</a:t>
            </a:r>
          </a:p>
          <a:p>
            <a:r>
              <a:rPr lang="sl-SI" sz="2000" dirty="0"/>
              <a:t>S</a:t>
            </a:r>
            <a:r>
              <a:rPr lang="en-US" sz="2000" dirty="0" err="1"/>
              <a:t>hows</a:t>
            </a:r>
            <a:r>
              <a:rPr lang="en-US" sz="2000" dirty="0"/>
              <a:t> records from table or view in grid</a:t>
            </a:r>
          </a:p>
          <a:p>
            <a:r>
              <a:rPr lang="en-US" sz="2000" dirty="0"/>
              <a:t>Search, filter and sort data, Export to Excel, create alert rules (“line tables”)</a:t>
            </a:r>
          </a:p>
          <a:p>
            <a:r>
              <a:rPr lang="en-US" sz="2000" dirty="0"/>
              <a:t>Create, update or delete records in Development environment.</a:t>
            </a:r>
            <a:endParaRPr lang="sl-SI" sz="2000" dirty="0"/>
          </a:p>
          <a:p>
            <a:r>
              <a:rPr lang="en-US" sz="2000" dirty="0"/>
              <a:t>System Administrator</a:t>
            </a:r>
            <a:endParaRPr lang="sl-SI" sz="2000" dirty="0"/>
          </a:p>
          <a:p>
            <a:endParaRPr lang="en-US" sz="1600" dirty="0"/>
          </a:p>
          <a:p>
            <a:pPr marL="0" indent="0">
              <a:buNone/>
            </a:pPr>
            <a:r>
              <a:rPr lang="sl-SI" sz="1600" dirty="0">
                <a:solidFill>
                  <a:srgbClr val="0070C0"/>
                </a:solidFill>
              </a:rPr>
              <a:t>https://&lt;environmentURL&gt;/?mi=</a:t>
            </a:r>
            <a:r>
              <a:rPr lang="sl-SI" sz="1600" b="1" dirty="0">
                <a:solidFill>
                  <a:srgbClr val="0070C0"/>
                </a:solidFill>
              </a:rPr>
              <a:t>SysTableBrowser</a:t>
            </a:r>
            <a:r>
              <a:rPr lang="sl-SI" sz="1600" dirty="0">
                <a:solidFill>
                  <a:srgbClr val="0070C0"/>
                </a:solidFill>
              </a:rPr>
              <a:t>&amp;tableName=&lt;tableName&gt;</a:t>
            </a:r>
            <a:endParaRPr lang="en-US" sz="1600" dirty="0">
              <a:solidFill>
                <a:srgbClr val="0070C0"/>
              </a:solidFill>
            </a:endParaRPr>
          </a:p>
        </p:txBody>
      </p:sp>
      <p:sp>
        <p:nvSpPr>
          <p:cNvPr id="6" name="Content Placeholder 5">
            <a:extLst>
              <a:ext uri="{FF2B5EF4-FFF2-40B4-BE49-F238E27FC236}">
                <a16:creationId xmlns:a16="http://schemas.microsoft.com/office/drawing/2014/main" id="{F6E86B80-30D2-050B-683B-213085992720}"/>
              </a:ext>
            </a:extLst>
          </p:cNvPr>
          <p:cNvSpPr>
            <a:spLocks noGrp="1"/>
          </p:cNvSpPr>
          <p:nvPr>
            <p:ph sz="half" idx="2"/>
          </p:nvPr>
        </p:nvSpPr>
        <p:spPr>
          <a:xfrm>
            <a:off x="6279682" y="1004451"/>
            <a:ext cx="5768339" cy="3496435"/>
          </a:xfrm>
        </p:spPr>
        <p:txBody>
          <a:bodyPr>
            <a:normAutofit lnSpcReduction="10000"/>
          </a:bodyPr>
          <a:lstStyle/>
          <a:p>
            <a:pPr marL="0" indent="0">
              <a:buNone/>
            </a:pPr>
            <a:r>
              <a:rPr lang="en-US" dirty="0"/>
              <a:t>Custom</a:t>
            </a:r>
            <a:endParaRPr lang="sl-SI" dirty="0"/>
          </a:p>
          <a:p>
            <a:r>
              <a:rPr lang="en-US" sz="2000" dirty="0">
                <a:solidFill>
                  <a:srgbClr val="05A89F"/>
                </a:solidFill>
              </a:rPr>
              <a:t>Create</a:t>
            </a:r>
            <a:r>
              <a:rPr lang="en-US" sz="2000" dirty="0"/>
              <a:t>, </a:t>
            </a:r>
            <a:r>
              <a:rPr lang="en-US" sz="2000" dirty="0">
                <a:solidFill>
                  <a:srgbClr val="05A89F"/>
                </a:solidFill>
              </a:rPr>
              <a:t>Update </a:t>
            </a:r>
            <a:r>
              <a:rPr lang="en-US" sz="2000" dirty="0"/>
              <a:t>and</a:t>
            </a:r>
            <a:r>
              <a:rPr lang="en-US" sz="2000" dirty="0">
                <a:solidFill>
                  <a:srgbClr val="05A89F"/>
                </a:solidFill>
              </a:rPr>
              <a:t> Delete</a:t>
            </a:r>
            <a:r>
              <a:rPr lang="en-US" sz="2000" dirty="0"/>
              <a:t> certain </a:t>
            </a:r>
            <a:r>
              <a:rPr lang="en-US" sz="2000" b="1" dirty="0">
                <a:solidFill>
                  <a:srgbClr val="05A89F"/>
                </a:solidFill>
              </a:rPr>
              <a:t>Docentric</a:t>
            </a:r>
            <a:r>
              <a:rPr lang="en-US" sz="2000" dirty="0"/>
              <a:t> system tables in </a:t>
            </a:r>
            <a:r>
              <a:rPr lang="en-US" sz="2000" b="1" dirty="0">
                <a:solidFill>
                  <a:srgbClr val="05A89F"/>
                </a:solidFill>
              </a:rPr>
              <a:t>UAT</a:t>
            </a:r>
            <a:r>
              <a:rPr lang="en-US" sz="2000" dirty="0"/>
              <a:t> and </a:t>
            </a:r>
            <a:r>
              <a:rPr lang="en-US" sz="2000" b="1" dirty="0">
                <a:solidFill>
                  <a:srgbClr val="05A89F"/>
                </a:solidFill>
              </a:rPr>
              <a:t>PROD</a:t>
            </a:r>
            <a:r>
              <a:rPr lang="en-US" sz="2000" dirty="0"/>
              <a:t>.</a:t>
            </a:r>
            <a:endParaRPr lang="sl-SI" sz="2000" dirty="0"/>
          </a:p>
          <a:p>
            <a:r>
              <a:rPr lang="sl-SI" sz="2000" dirty="0" err="1"/>
              <a:t>Shows</a:t>
            </a:r>
            <a:r>
              <a:rPr lang="sl-SI" sz="2000" dirty="0"/>
              <a:t> </a:t>
            </a:r>
            <a:r>
              <a:rPr lang="sl-SI" sz="2000" dirty="0" err="1">
                <a:solidFill>
                  <a:srgbClr val="05A89F"/>
                </a:solidFill>
              </a:rPr>
              <a:t>TableID</a:t>
            </a:r>
            <a:r>
              <a:rPr lang="sl-SI" sz="2000" dirty="0"/>
              <a:t> </a:t>
            </a:r>
            <a:r>
              <a:rPr lang="sl-SI" sz="2000" dirty="0" err="1"/>
              <a:t>and</a:t>
            </a:r>
            <a:r>
              <a:rPr lang="sl-SI" sz="2000" dirty="0"/>
              <a:t> </a:t>
            </a:r>
            <a:r>
              <a:rPr lang="sl-SI" sz="2000" dirty="0">
                <a:solidFill>
                  <a:srgbClr val="05A89F"/>
                </a:solidFill>
              </a:rPr>
              <a:t>SQL name </a:t>
            </a:r>
            <a:r>
              <a:rPr lang="sl-SI" sz="2000" dirty="0"/>
              <a:t>in </a:t>
            </a:r>
            <a:r>
              <a:rPr lang="sl-SI" sz="2000" dirty="0" err="1"/>
              <a:t>the</a:t>
            </a:r>
            <a:r>
              <a:rPr lang="sl-SI" sz="2000" dirty="0"/>
              <a:t> form </a:t>
            </a:r>
            <a:r>
              <a:rPr lang="sl-SI" sz="2000" dirty="0" err="1"/>
              <a:t>caption</a:t>
            </a:r>
            <a:endParaRPr lang="sl-SI" sz="2000" dirty="0"/>
          </a:p>
          <a:p>
            <a:r>
              <a:rPr lang="en-US" sz="2000" dirty="0"/>
              <a:t>For each table field </a:t>
            </a:r>
            <a:r>
              <a:rPr lang="en-US" sz="2000" dirty="0" err="1">
                <a:solidFill>
                  <a:srgbClr val="05A89F"/>
                </a:solidFill>
              </a:rPr>
              <a:t>Field</a:t>
            </a:r>
            <a:r>
              <a:rPr lang="en-US" sz="2000" dirty="0">
                <a:solidFill>
                  <a:srgbClr val="05A89F"/>
                </a:solidFill>
              </a:rPr>
              <a:t> ID</a:t>
            </a:r>
            <a:r>
              <a:rPr lang="en-US" sz="2000" dirty="0"/>
              <a:t>, </a:t>
            </a:r>
            <a:r>
              <a:rPr lang="en-US" sz="2000" dirty="0">
                <a:solidFill>
                  <a:srgbClr val="05A89F"/>
                </a:solidFill>
              </a:rPr>
              <a:t>SQL name</a:t>
            </a:r>
            <a:r>
              <a:rPr lang="en-US" sz="2000" dirty="0"/>
              <a:t> and </a:t>
            </a:r>
            <a:r>
              <a:rPr lang="en-US" sz="2000" dirty="0">
                <a:solidFill>
                  <a:srgbClr val="05A89F"/>
                </a:solidFill>
              </a:rPr>
              <a:t>label</a:t>
            </a:r>
            <a:r>
              <a:rPr lang="en-US" sz="2000" dirty="0"/>
              <a:t> are shown in the</a:t>
            </a:r>
            <a:r>
              <a:rPr lang="en-US" sz="2000" dirty="0">
                <a:solidFill>
                  <a:srgbClr val="05A89F"/>
                </a:solidFill>
              </a:rPr>
              <a:t> field help text</a:t>
            </a:r>
            <a:r>
              <a:rPr lang="en-US" sz="2000" dirty="0"/>
              <a:t>.</a:t>
            </a:r>
            <a:endParaRPr lang="sl-SI" sz="2000" dirty="0"/>
          </a:p>
          <a:p>
            <a:r>
              <a:rPr lang="sl-SI" sz="2000" dirty="0" err="1"/>
              <a:t>Allows</a:t>
            </a:r>
            <a:r>
              <a:rPr lang="sl-SI" sz="2000" dirty="0"/>
              <a:t> </a:t>
            </a:r>
            <a:r>
              <a:rPr lang="sl-SI" sz="2000" dirty="0" err="1"/>
              <a:t>searching</a:t>
            </a:r>
            <a:r>
              <a:rPr lang="sl-SI" sz="2000" dirty="0"/>
              <a:t> </a:t>
            </a:r>
            <a:r>
              <a:rPr lang="sl-SI" sz="2000" dirty="0" err="1">
                <a:solidFill>
                  <a:srgbClr val="05A89F"/>
                </a:solidFill>
              </a:rPr>
              <a:t>all</a:t>
            </a:r>
            <a:r>
              <a:rPr lang="sl-SI" sz="2000" dirty="0">
                <a:solidFill>
                  <a:srgbClr val="05A89F"/>
                </a:solidFill>
              </a:rPr>
              <a:t> </a:t>
            </a:r>
            <a:r>
              <a:rPr lang="sl-SI" sz="2000" dirty="0" err="1">
                <a:solidFill>
                  <a:srgbClr val="05A89F"/>
                </a:solidFill>
              </a:rPr>
              <a:t>tables</a:t>
            </a:r>
            <a:r>
              <a:rPr lang="sl-SI" sz="2000" dirty="0">
                <a:solidFill>
                  <a:srgbClr val="05A89F"/>
                </a:solidFill>
              </a:rPr>
              <a:t> </a:t>
            </a:r>
            <a:r>
              <a:rPr lang="sl-SI" sz="2000" dirty="0" err="1"/>
              <a:t>by</a:t>
            </a:r>
            <a:r>
              <a:rPr lang="sl-SI" sz="2000" dirty="0"/>
              <a:t> </a:t>
            </a:r>
            <a:r>
              <a:rPr lang="sl-SI" sz="2000" dirty="0">
                <a:solidFill>
                  <a:srgbClr val="05A89F"/>
                </a:solidFill>
              </a:rPr>
              <a:t>Table ID</a:t>
            </a:r>
            <a:r>
              <a:rPr lang="sl-SI" sz="2000" dirty="0"/>
              <a:t>, </a:t>
            </a:r>
            <a:r>
              <a:rPr lang="sl-SI" sz="2000" dirty="0">
                <a:solidFill>
                  <a:srgbClr val="05A89F"/>
                </a:solidFill>
              </a:rPr>
              <a:t>Table name </a:t>
            </a:r>
            <a:r>
              <a:rPr lang="sl-SI" sz="2000" dirty="0" err="1"/>
              <a:t>or</a:t>
            </a:r>
            <a:r>
              <a:rPr lang="sl-SI" sz="2000" dirty="0"/>
              <a:t> </a:t>
            </a:r>
            <a:r>
              <a:rPr lang="sl-SI" sz="2000" dirty="0">
                <a:solidFill>
                  <a:srgbClr val="05A89F"/>
                </a:solidFill>
              </a:rPr>
              <a:t>SQL name</a:t>
            </a:r>
            <a:r>
              <a:rPr lang="sl-SI" sz="2000" dirty="0"/>
              <a:t>.</a:t>
            </a:r>
            <a:endParaRPr lang="sl-SI" sz="2000" dirty="0">
              <a:solidFill>
                <a:srgbClr val="0070C0"/>
              </a:solidFill>
            </a:endParaRPr>
          </a:p>
          <a:p>
            <a:pPr marL="0" indent="0">
              <a:buNone/>
            </a:pPr>
            <a:r>
              <a:rPr lang="sl-SI" sz="1600" dirty="0">
                <a:solidFill>
                  <a:srgbClr val="0070C0"/>
                </a:solidFill>
              </a:rPr>
              <a:t>https://&lt;environmentURL&gt;/?mi=</a:t>
            </a:r>
            <a:r>
              <a:rPr lang="en-US" sz="1600" b="1" dirty="0">
                <a:solidFill>
                  <a:srgbClr val="0070C0"/>
                </a:solidFill>
              </a:rPr>
              <a:t>Doc</a:t>
            </a:r>
            <a:r>
              <a:rPr lang="sl-SI" sz="1600" b="1" dirty="0" err="1">
                <a:solidFill>
                  <a:srgbClr val="0070C0"/>
                </a:solidFill>
              </a:rPr>
              <a:t>TableBrowser</a:t>
            </a:r>
            <a:r>
              <a:rPr lang="sl-SI" sz="1600" dirty="0" err="1">
                <a:solidFill>
                  <a:srgbClr val="0070C0"/>
                </a:solidFill>
              </a:rPr>
              <a:t>&amp;tableName</a:t>
            </a:r>
            <a:r>
              <a:rPr lang="sl-SI" sz="1600" dirty="0">
                <a:solidFill>
                  <a:srgbClr val="0070C0"/>
                </a:solidFill>
              </a:rPr>
              <a:t>=&lt;</a:t>
            </a:r>
            <a:r>
              <a:rPr lang="sl-SI" sz="1600" dirty="0" err="1">
                <a:solidFill>
                  <a:srgbClr val="0070C0"/>
                </a:solidFill>
              </a:rPr>
              <a:t>tableName</a:t>
            </a:r>
            <a:r>
              <a:rPr lang="sl-SI" sz="1600" dirty="0">
                <a:solidFill>
                  <a:srgbClr val="0070C0"/>
                </a:solidFill>
              </a:rPr>
              <a:t>&gt;</a:t>
            </a:r>
            <a:endParaRPr lang="sl-SI" sz="1600" dirty="0"/>
          </a:p>
          <a:p>
            <a:endParaRPr lang="sl-SI" sz="1200" dirty="0"/>
          </a:p>
          <a:p>
            <a:pPr marL="0" indent="0">
              <a:buNone/>
            </a:pPr>
            <a:endParaRPr lang="en-US" sz="1200" dirty="0"/>
          </a:p>
          <a:p>
            <a:endParaRPr lang="en-HR" dirty="0"/>
          </a:p>
        </p:txBody>
      </p:sp>
      <p:sp>
        <p:nvSpPr>
          <p:cNvPr id="2" name="Rectangle: Rounded Corners 1">
            <a:extLst>
              <a:ext uri="{FF2B5EF4-FFF2-40B4-BE49-F238E27FC236}">
                <a16:creationId xmlns:a16="http://schemas.microsoft.com/office/drawing/2014/main" id="{DCFBFCF6-180A-1AD5-3EFC-EF08ABC087DE}"/>
              </a:ext>
            </a:extLst>
          </p:cNvPr>
          <p:cNvSpPr/>
          <p:nvPr/>
        </p:nvSpPr>
        <p:spPr>
          <a:xfrm>
            <a:off x="329770" y="4841507"/>
            <a:ext cx="7081684" cy="1894830"/>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dirty="0">
                <a:latin typeface="Bahnschrift SemiLight" panose="020B0502040204020203" pitchFamily="34" charset="0"/>
              </a:rPr>
              <a:t>DEMO</a:t>
            </a:r>
          </a:p>
          <a:p>
            <a:pPr marL="0" indent="0">
              <a:buNone/>
            </a:pPr>
            <a:r>
              <a:rPr lang="sl-SI" sz="2000" dirty="0" err="1"/>
              <a:t>Example</a:t>
            </a:r>
            <a:r>
              <a:rPr lang="sl-SI" sz="2000" dirty="0"/>
              <a:t>: Use in </a:t>
            </a:r>
            <a:r>
              <a:rPr lang="sl-SI" sz="2000" dirty="0" err="1"/>
              <a:t>Document</a:t>
            </a:r>
            <a:r>
              <a:rPr lang="sl-SI" sz="2000" dirty="0"/>
              <a:t> management </a:t>
            </a:r>
            <a:r>
              <a:rPr lang="sl-SI" sz="2000" dirty="0" err="1"/>
              <a:t>attachments</a:t>
            </a:r>
            <a:endParaRPr lang="sl-SI" sz="2000" dirty="0"/>
          </a:p>
          <a:p>
            <a:pPr marL="0" indent="0">
              <a:buNone/>
            </a:pPr>
            <a:r>
              <a:rPr lang="sl-SI" sz="2000" dirty="0" err="1"/>
              <a:t>Example</a:t>
            </a:r>
            <a:r>
              <a:rPr lang="sl-SI" sz="2000" dirty="0"/>
              <a:t>: </a:t>
            </a:r>
            <a:r>
              <a:rPr lang="sl-SI" sz="2000" dirty="0" err="1"/>
              <a:t>Alert</a:t>
            </a:r>
            <a:r>
              <a:rPr lang="sl-SI" sz="2000" dirty="0"/>
              <a:t> rule </a:t>
            </a:r>
            <a:r>
              <a:rPr lang="sl-SI" sz="2000" dirty="0" err="1"/>
              <a:t>for</a:t>
            </a:r>
            <a:r>
              <a:rPr lang="sl-SI" sz="2000" dirty="0"/>
              <a:t> </a:t>
            </a:r>
            <a:r>
              <a:rPr lang="sl-SI" sz="2000" dirty="0" err="1"/>
              <a:t>PurchLine</a:t>
            </a:r>
            <a:r>
              <a:rPr lang="sl-SI" sz="2000" dirty="0"/>
              <a:t> on </a:t>
            </a:r>
            <a:r>
              <a:rPr lang="sl-SI" sz="2000" dirty="0" err="1"/>
              <a:t>Unit</a:t>
            </a:r>
            <a:r>
              <a:rPr lang="sl-SI" sz="2000" dirty="0"/>
              <a:t> </a:t>
            </a:r>
            <a:r>
              <a:rPr lang="sl-SI" sz="2000" dirty="0" err="1"/>
              <a:t>filed</a:t>
            </a:r>
            <a:endParaRPr lang="en-US" sz="2000" dirty="0"/>
          </a:p>
        </p:txBody>
      </p:sp>
    </p:spTree>
    <p:extLst>
      <p:ext uri="{BB962C8B-B14F-4D97-AF65-F5344CB8AC3E}">
        <p14:creationId xmlns:p14="http://schemas.microsoft.com/office/powerpoint/2010/main" val="24876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8249-B7C3-B6F2-73D8-BFC1B07F42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4856D4-DD29-5E92-AE50-EDB7C6325720}"/>
              </a:ext>
            </a:extLst>
          </p:cNvPr>
          <p:cNvSpPr>
            <a:spLocks noGrp="1"/>
          </p:cNvSpPr>
          <p:nvPr>
            <p:ph type="ctrTitle"/>
          </p:nvPr>
        </p:nvSpPr>
        <p:spPr/>
        <p:txBody>
          <a:bodyPr/>
          <a:lstStyle/>
          <a:p>
            <a:r>
              <a:rPr lang="sl-SI" dirty="0"/>
              <a:t>Docentric </a:t>
            </a:r>
            <a:r>
              <a:rPr lang="sl-SI" dirty="0" err="1"/>
              <a:t>Label</a:t>
            </a:r>
            <a:r>
              <a:rPr lang="sl-SI" dirty="0"/>
              <a:t> </a:t>
            </a:r>
            <a:r>
              <a:rPr lang="sl-SI" dirty="0" err="1"/>
              <a:t>browser</a:t>
            </a:r>
            <a:endParaRPr lang="en-HR" dirty="0"/>
          </a:p>
        </p:txBody>
      </p:sp>
    </p:spTree>
    <p:extLst>
      <p:ext uri="{BB962C8B-B14F-4D97-AF65-F5344CB8AC3E}">
        <p14:creationId xmlns:p14="http://schemas.microsoft.com/office/powerpoint/2010/main" val="1953975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2B2C-F59F-40F8-A1CD-A57A9A175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82B27-504B-01BF-5585-F22B20F84CCC}"/>
              </a:ext>
            </a:extLst>
          </p:cNvPr>
          <p:cNvSpPr>
            <a:spLocks noGrp="1"/>
          </p:cNvSpPr>
          <p:nvPr>
            <p:ph type="title"/>
          </p:nvPr>
        </p:nvSpPr>
        <p:spPr>
          <a:xfrm>
            <a:off x="597569" y="159980"/>
            <a:ext cx="10515600" cy="942565"/>
          </a:xfrm>
        </p:spPr>
        <p:txBody>
          <a:bodyPr>
            <a:normAutofit/>
          </a:bodyPr>
          <a:lstStyle/>
          <a:p>
            <a:r>
              <a:rPr lang="sl-SI" sz="3600" dirty="0">
                <a:solidFill>
                  <a:srgbClr val="05A89F"/>
                </a:solidFill>
              </a:rPr>
              <a:t>Docentric </a:t>
            </a:r>
            <a:r>
              <a:rPr lang="en-US" sz="3600" dirty="0">
                <a:solidFill>
                  <a:srgbClr val="05A89F"/>
                </a:solidFill>
              </a:rPr>
              <a:t>Label browser</a:t>
            </a:r>
            <a:endParaRPr lang="en-HR" sz="3600" dirty="0">
              <a:solidFill>
                <a:srgbClr val="05A89F"/>
              </a:solidFill>
            </a:endParaRPr>
          </a:p>
        </p:txBody>
      </p:sp>
      <p:sp>
        <p:nvSpPr>
          <p:cNvPr id="5" name="Content Placeholder 4">
            <a:extLst>
              <a:ext uri="{FF2B5EF4-FFF2-40B4-BE49-F238E27FC236}">
                <a16:creationId xmlns:a16="http://schemas.microsoft.com/office/drawing/2014/main" id="{0ADFD289-EF21-D0E9-5122-0829E8BF85CE}"/>
              </a:ext>
            </a:extLst>
          </p:cNvPr>
          <p:cNvSpPr>
            <a:spLocks noGrp="1"/>
          </p:cNvSpPr>
          <p:nvPr>
            <p:ph idx="1"/>
          </p:nvPr>
        </p:nvSpPr>
        <p:spPr>
          <a:xfrm>
            <a:off x="430927" y="1059999"/>
            <a:ext cx="10515600" cy="4351338"/>
          </a:xfrm>
        </p:spPr>
        <p:txBody>
          <a:bodyPr/>
          <a:lstStyle/>
          <a:p>
            <a:pPr algn="l">
              <a:buFont typeface="Arial" panose="020B0604020202020204" pitchFamily="34" charset="0"/>
              <a:buChar char="•"/>
            </a:pPr>
            <a:r>
              <a:rPr lang="en-US" sz="2400" b="0" i="0" dirty="0">
                <a:effectLst/>
              </a:rPr>
              <a:t>Search system labels directly within D365FO – no Visual Studio needed.</a:t>
            </a:r>
          </a:p>
          <a:p>
            <a:pPr algn="l">
              <a:buFont typeface="Arial" panose="020B0604020202020204" pitchFamily="34" charset="0"/>
              <a:buChar char="•"/>
            </a:pPr>
            <a:r>
              <a:rPr lang="en-US" sz="2400" b="0" i="0" dirty="0">
                <a:effectLst/>
              </a:rPr>
              <a:t>Labels added through customization are included in the search.</a:t>
            </a:r>
          </a:p>
          <a:p>
            <a:pPr algn="l">
              <a:buFont typeface="Arial" panose="020B0604020202020204" pitchFamily="34" charset="0"/>
              <a:buChar char="•"/>
            </a:pPr>
            <a:r>
              <a:rPr lang="en-US" sz="2400" b="0" i="0" dirty="0">
                <a:effectLst/>
              </a:rPr>
              <a:t>Search by label ID or translation in selected languages using advanced Find options.</a:t>
            </a:r>
          </a:p>
          <a:p>
            <a:pPr algn="l">
              <a:buFont typeface="Arial" panose="020B0604020202020204" pitchFamily="34" charset="0"/>
              <a:buChar char="•"/>
            </a:pPr>
            <a:r>
              <a:rPr lang="en-US" sz="2400" b="0" i="0" dirty="0">
                <a:effectLst/>
              </a:rPr>
              <a:t>Check existing translations or identify missing ones for any language.</a:t>
            </a:r>
          </a:p>
          <a:p>
            <a:pPr algn="l">
              <a:buFont typeface="Arial" panose="020B0604020202020204" pitchFamily="34" charset="0"/>
              <a:buChar char="•"/>
            </a:pPr>
            <a:r>
              <a:rPr lang="en-US" sz="2400" b="0" i="0" dirty="0">
                <a:effectLst/>
              </a:rPr>
              <a:t>Works faster than the Label Search in Visual Studio </a:t>
            </a:r>
          </a:p>
          <a:p>
            <a:endParaRPr lang="en-HR" dirty="0"/>
          </a:p>
        </p:txBody>
      </p:sp>
      <p:sp>
        <p:nvSpPr>
          <p:cNvPr id="3" name="Rectangle: Rounded Corners 2">
            <a:extLst>
              <a:ext uri="{FF2B5EF4-FFF2-40B4-BE49-F238E27FC236}">
                <a16:creationId xmlns:a16="http://schemas.microsoft.com/office/drawing/2014/main" id="{78640425-0E4A-3371-3E22-6B211E9D9542}"/>
              </a:ext>
            </a:extLst>
          </p:cNvPr>
          <p:cNvSpPr/>
          <p:nvPr/>
        </p:nvSpPr>
        <p:spPr>
          <a:xfrm>
            <a:off x="3166713" y="3907857"/>
            <a:ext cx="8280328" cy="2560432"/>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800" b="1" dirty="0"/>
              <a:t>WHY TO USE</a:t>
            </a:r>
          </a:p>
          <a:p>
            <a:pPr marL="285750" indent="-285750">
              <a:buFont typeface="Arial" panose="020B0604020202020204" pitchFamily="34" charset="0"/>
              <a:buChar char="•"/>
            </a:pPr>
            <a:r>
              <a:rPr lang="sl-SI" sz="2200" i="0" dirty="0">
                <a:solidFill>
                  <a:schemeClr val="bg1"/>
                </a:solidFill>
                <a:effectLst/>
                <a:latin typeface="Bahnschrift" panose="020B0502040204020203" pitchFamily="34" charset="0"/>
              </a:rPr>
              <a:t>No </a:t>
            </a:r>
            <a:r>
              <a:rPr lang="sl-SI" sz="2200" i="0" dirty="0" err="1">
                <a:solidFill>
                  <a:schemeClr val="bg1"/>
                </a:solidFill>
                <a:effectLst/>
                <a:latin typeface="Bahnschrift" panose="020B0502040204020203" pitchFamily="34" charset="0"/>
              </a:rPr>
              <a:t>development</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environment</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access</a:t>
            </a:r>
            <a:endParaRPr lang="en-US" sz="2200" i="0" dirty="0">
              <a:solidFill>
                <a:schemeClr val="bg1"/>
              </a:solidFill>
              <a:effectLst/>
              <a:latin typeface="Bahnschrift" panose="020B0502040204020203" pitchFamily="34" charset="0"/>
            </a:endParaRPr>
          </a:p>
          <a:p>
            <a:pPr marL="285750" indent="-285750">
              <a:buFont typeface="Arial" panose="020B0604020202020204" pitchFamily="34" charset="0"/>
              <a:buChar char="•"/>
            </a:pPr>
            <a:r>
              <a:rPr lang="sl-SI" sz="2200" i="0" dirty="0" err="1">
                <a:solidFill>
                  <a:schemeClr val="bg1"/>
                </a:solidFill>
                <a:effectLst/>
                <a:latin typeface="Bahnschrift" panose="020B0502040204020203" pitchFamily="34" charset="0"/>
              </a:rPr>
              <a:t>Slow</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or</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unavailable</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development</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environment</a:t>
            </a:r>
            <a:endParaRPr lang="en-US" sz="2200" dirty="0">
              <a:solidFill>
                <a:schemeClr val="bg1"/>
              </a:solidFill>
              <a:latin typeface="Bahnschrift" panose="020B0502040204020203" pitchFamily="34" charset="0"/>
            </a:endParaRPr>
          </a:p>
          <a:p>
            <a:pPr marL="285750" indent="-285750">
              <a:buFont typeface="Arial" panose="020B0604020202020204" pitchFamily="34" charset="0"/>
              <a:buChar char="•"/>
            </a:pPr>
            <a:r>
              <a:rPr lang="sl-SI" sz="2200" i="0" dirty="0" err="1">
                <a:solidFill>
                  <a:schemeClr val="bg1"/>
                </a:solidFill>
                <a:effectLst/>
                <a:latin typeface="Bahnschrift" panose="020B0502040204020203" pitchFamily="34" charset="0"/>
              </a:rPr>
              <a:t>Enhanced</a:t>
            </a:r>
            <a:r>
              <a:rPr lang="sl-SI" sz="2200" i="0" dirty="0">
                <a:solidFill>
                  <a:schemeClr val="bg1"/>
                </a:solidFill>
                <a:effectLst/>
                <a:latin typeface="Bahnschrift" panose="020B0502040204020203" pitchFamily="34" charset="0"/>
              </a:rPr>
              <a:t> </a:t>
            </a:r>
            <a:r>
              <a:rPr lang="sl-SI" sz="2200" i="0" dirty="0" err="1">
                <a:solidFill>
                  <a:schemeClr val="bg1"/>
                </a:solidFill>
                <a:effectLst/>
                <a:latin typeface="Bahnschrift" panose="020B0502040204020203" pitchFamily="34" charset="0"/>
              </a:rPr>
              <a:t>usability</a:t>
            </a:r>
            <a:r>
              <a:rPr lang="sl-SI" sz="2200" dirty="0">
                <a:solidFill>
                  <a:schemeClr val="bg1"/>
                </a:solidFill>
                <a:latin typeface="Bahnschrift" panose="020B0502040204020203" pitchFamily="34" charset="0"/>
              </a:rPr>
              <a:t> -</a:t>
            </a:r>
            <a:r>
              <a:rPr lang="en-US" sz="2200" i="0" dirty="0">
                <a:solidFill>
                  <a:schemeClr val="bg1"/>
                </a:solidFill>
                <a:effectLst/>
                <a:latin typeface="Bahnschrift" panose="020B0502040204020203" pitchFamily="34" charset="0"/>
              </a:rPr>
              <a:t> (</a:t>
            </a:r>
            <a:r>
              <a:rPr lang="en-US" sz="2200" i="0" dirty="0" err="1">
                <a:solidFill>
                  <a:schemeClr val="bg1"/>
                </a:solidFill>
                <a:effectLst/>
                <a:latin typeface="Bahnschrift" panose="020B0502040204020203" pitchFamily="34" charset="0"/>
              </a:rPr>
              <a:t>VisualStudio</a:t>
            </a:r>
            <a:r>
              <a:rPr lang="en-US" sz="2200" i="0" dirty="0">
                <a:solidFill>
                  <a:schemeClr val="bg1"/>
                </a:solidFill>
                <a:effectLst/>
                <a:latin typeface="Bahnschrift" panose="020B0502040204020203" pitchFamily="34" charset="0"/>
              </a:rPr>
              <a:t> labels search limitations)</a:t>
            </a:r>
            <a:endParaRPr lang="en-HR" sz="2200" dirty="0">
              <a:solidFill>
                <a:schemeClr val="bg1"/>
              </a:solidFill>
              <a:latin typeface="Bahnschrift" panose="020B0502040204020203" pitchFamily="34" charset="0"/>
            </a:endParaRPr>
          </a:p>
        </p:txBody>
      </p:sp>
      <p:pic>
        <p:nvPicPr>
          <p:cNvPr id="8" name="Picture 7" descr="A cartoon of a person hat&#10;&#10;Description automatically generated">
            <a:extLst>
              <a:ext uri="{FF2B5EF4-FFF2-40B4-BE49-F238E27FC236}">
                <a16:creationId xmlns:a16="http://schemas.microsoft.com/office/drawing/2014/main" id="{5D26701B-598C-B3A4-AA03-9CC28F25BD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959" y="3834088"/>
            <a:ext cx="2674412" cy="2674412"/>
          </a:xfrm>
          <a:prstGeom prst="rect">
            <a:avLst/>
          </a:prstGeom>
        </p:spPr>
      </p:pic>
    </p:spTree>
    <p:extLst>
      <p:ext uri="{BB962C8B-B14F-4D97-AF65-F5344CB8AC3E}">
        <p14:creationId xmlns:p14="http://schemas.microsoft.com/office/powerpoint/2010/main" val="1580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FF65-D350-C0F4-6E75-CF8EB076DBE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697198-4A8A-0E13-299F-971AEE658747}"/>
              </a:ext>
            </a:extLst>
          </p:cNvPr>
          <p:cNvSpPr/>
          <p:nvPr/>
        </p:nvSpPr>
        <p:spPr>
          <a:xfrm>
            <a:off x="2065972" y="2271927"/>
            <a:ext cx="7081684" cy="1894830"/>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a:latin typeface="Bahnschrift SemiLight" panose="020B0502040204020203" pitchFamily="34" charset="0"/>
              </a:rPr>
              <a:t>Label Browser - DEMO</a:t>
            </a:r>
          </a:p>
        </p:txBody>
      </p:sp>
    </p:spTree>
    <p:extLst>
      <p:ext uri="{BB962C8B-B14F-4D97-AF65-F5344CB8AC3E}">
        <p14:creationId xmlns:p14="http://schemas.microsoft.com/office/powerpoint/2010/main" val="35726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89C1281-CAE7-74DA-51A8-FC465AB27DDA}"/>
              </a:ext>
            </a:extLst>
          </p:cNvPr>
          <p:cNvSpPr>
            <a:spLocks noGrp="1"/>
          </p:cNvSpPr>
          <p:nvPr>
            <p:ph sz="half" idx="2"/>
          </p:nvPr>
        </p:nvSpPr>
        <p:spPr>
          <a:xfrm>
            <a:off x="3462866" y="558800"/>
            <a:ext cx="8331202" cy="5685896"/>
          </a:xfrm>
        </p:spPr>
        <p:txBody>
          <a:bodyPr/>
          <a:lstStyle/>
          <a:p>
            <a:pPr>
              <a:lnSpc>
                <a:spcPct val="150000"/>
              </a:lnSpc>
              <a:buFont typeface="Wingdings" panose="05000000000000000000" pitchFamily="2" charset="2"/>
              <a:buChar char="Ø"/>
            </a:pPr>
            <a:r>
              <a:rPr lang="en-US" dirty="0"/>
              <a:t>D365FO Free community tools</a:t>
            </a:r>
            <a:r>
              <a:rPr lang="sl-SI" dirty="0"/>
              <a:t> overview</a:t>
            </a:r>
            <a:endParaRPr lang="en-US" dirty="0"/>
          </a:p>
          <a:p>
            <a:pPr>
              <a:lnSpc>
                <a:spcPct val="150000"/>
              </a:lnSpc>
              <a:buFont typeface="Wingdings" panose="05000000000000000000" pitchFamily="2" charset="2"/>
              <a:buChar char="Ø"/>
            </a:pPr>
            <a:r>
              <a:rPr lang="en-US" dirty="0"/>
              <a:t>Productivity Tools by Docentric</a:t>
            </a:r>
          </a:p>
          <a:p>
            <a:pPr lvl="1">
              <a:lnSpc>
                <a:spcPct val="150000"/>
              </a:lnSpc>
              <a:buFont typeface="Wingdings" panose="05000000000000000000" pitchFamily="2" charset="2"/>
              <a:buChar char="Ø"/>
            </a:pPr>
            <a:r>
              <a:rPr lang="en-US" dirty="0"/>
              <a:t>Table, Label and Query browser</a:t>
            </a:r>
          </a:p>
          <a:p>
            <a:pPr lvl="1">
              <a:lnSpc>
                <a:spcPct val="150000"/>
              </a:lnSpc>
              <a:buFont typeface="Wingdings" panose="05000000000000000000" pitchFamily="2" charset="2"/>
              <a:buChar char="Ø"/>
            </a:pPr>
            <a:r>
              <a:rPr lang="en-US" dirty="0"/>
              <a:t>Batch job alerts and export log</a:t>
            </a:r>
          </a:p>
          <a:p>
            <a:pPr>
              <a:lnSpc>
                <a:spcPct val="150000"/>
              </a:lnSpc>
              <a:buFont typeface="Wingdings" panose="05000000000000000000" pitchFamily="2" charset="2"/>
              <a:buChar char="Ø"/>
            </a:pPr>
            <a:r>
              <a:rPr lang="en-US" dirty="0"/>
              <a:t>Summary</a:t>
            </a:r>
            <a:endParaRPr lang="en-HR" dirty="0"/>
          </a:p>
        </p:txBody>
      </p:sp>
      <p:sp>
        <p:nvSpPr>
          <p:cNvPr id="2" name="Rectangle 1">
            <a:extLst>
              <a:ext uri="{FF2B5EF4-FFF2-40B4-BE49-F238E27FC236}">
                <a16:creationId xmlns:a16="http://schemas.microsoft.com/office/drawing/2014/main" id="{DAF91A25-56DB-839A-BAEB-E0D70BD30601}"/>
              </a:ext>
            </a:extLst>
          </p:cNvPr>
          <p:cNvSpPr/>
          <p:nvPr/>
        </p:nvSpPr>
        <p:spPr>
          <a:xfrm rot="5400000">
            <a:off x="-1697569" y="1697567"/>
            <a:ext cx="6858001" cy="3462868"/>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dirty="0"/>
          </a:p>
        </p:txBody>
      </p:sp>
      <p:sp>
        <p:nvSpPr>
          <p:cNvPr id="8" name="Content Placeholder 7">
            <a:extLst>
              <a:ext uri="{FF2B5EF4-FFF2-40B4-BE49-F238E27FC236}">
                <a16:creationId xmlns:a16="http://schemas.microsoft.com/office/drawing/2014/main" id="{8521BEB1-E5EC-6B8B-B040-58F78FB75337}"/>
              </a:ext>
            </a:extLst>
          </p:cNvPr>
          <p:cNvSpPr>
            <a:spLocks noGrp="1"/>
          </p:cNvSpPr>
          <p:nvPr>
            <p:ph sz="half" idx="1"/>
          </p:nvPr>
        </p:nvSpPr>
        <p:spPr>
          <a:xfrm>
            <a:off x="143934" y="431800"/>
            <a:ext cx="3115734" cy="5993342"/>
          </a:xfrm>
        </p:spPr>
        <p:txBody>
          <a:bodyPr>
            <a:normAutofit/>
          </a:bodyPr>
          <a:lstStyle/>
          <a:p>
            <a:pPr marL="0" indent="0">
              <a:buNone/>
            </a:pPr>
            <a:r>
              <a:rPr lang="sl-SI" sz="4800" dirty="0">
                <a:solidFill>
                  <a:srgbClr val="05A89F"/>
                </a:solidFill>
              </a:rPr>
              <a:t>Agenda</a:t>
            </a:r>
            <a:endParaRPr lang="en-HR" sz="4800" dirty="0">
              <a:solidFill>
                <a:srgbClr val="05A89F"/>
              </a:solidFill>
            </a:endParaRPr>
          </a:p>
        </p:txBody>
      </p:sp>
    </p:spTree>
    <p:extLst>
      <p:ext uri="{BB962C8B-B14F-4D97-AF65-F5344CB8AC3E}">
        <p14:creationId xmlns:p14="http://schemas.microsoft.com/office/powerpoint/2010/main" val="2043314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EDEA6-0EE9-5F9A-D6FE-563B799068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07FCBF-E3F3-B0B2-01DC-5894532E85B1}"/>
              </a:ext>
            </a:extLst>
          </p:cNvPr>
          <p:cNvSpPr>
            <a:spLocks noGrp="1"/>
          </p:cNvSpPr>
          <p:nvPr>
            <p:ph type="ctrTitle"/>
          </p:nvPr>
        </p:nvSpPr>
        <p:spPr/>
        <p:txBody>
          <a:bodyPr/>
          <a:lstStyle/>
          <a:p>
            <a:r>
              <a:rPr lang="en-US" dirty="0"/>
              <a:t>Query</a:t>
            </a:r>
            <a:r>
              <a:rPr lang="sl-SI" dirty="0"/>
              <a:t> </a:t>
            </a:r>
            <a:r>
              <a:rPr lang="sl-SI" dirty="0" err="1"/>
              <a:t>browser</a:t>
            </a:r>
            <a:endParaRPr lang="en-HR" dirty="0"/>
          </a:p>
        </p:txBody>
      </p:sp>
    </p:spTree>
    <p:extLst>
      <p:ext uri="{BB962C8B-B14F-4D97-AF65-F5344CB8AC3E}">
        <p14:creationId xmlns:p14="http://schemas.microsoft.com/office/powerpoint/2010/main" val="2805144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25297-3D88-944F-82CC-6EE192A80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A986E-BEA9-C181-248F-F5A1A21065D3}"/>
              </a:ext>
            </a:extLst>
          </p:cNvPr>
          <p:cNvSpPr>
            <a:spLocks noGrp="1"/>
          </p:cNvSpPr>
          <p:nvPr>
            <p:ph type="title"/>
          </p:nvPr>
        </p:nvSpPr>
        <p:spPr/>
        <p:txBody>
          <a:bodyPr>
            <a:normAutofit/>
          </a:bodyPr>
          <a:lstStyle/>
          <a:p>
            <a:r>
              <a:rPr lang="en-US" dirty="0">
                <a:solidFill>
                  <a:srgbClr val="05A89F"/>
                </a:solidFill>
              </a:rPr>
              <a:t>Docentric query browser</a:t>
            </a:r>
          </a:p>
        </p:txBody>
      </p:sp>
      <p:sp>
        <p:nvSpPr>
          <p:cNvPr id="3" name="Content Placeholder 2">
            <a:extLst>
              <a:ext uri="{FF2B5EF4-FFF2-40B4-BE49-F238E27FC236}">
                <a16:creationId xmlns:a16="http://schemas.microsoft.com/office/drawing/2014/main" id="{1233FE26-01A6-B3F1-3158-BB2FE3ED1E5D}"/>
              </a:ext>
            </a:extLst>
          </p:cNvPr>
          <p:cNvSpPr>
            <a:spLocks noGrp="1"/>
          </p:cNvSpPr>
          <p:nvPr>
            <p:ph idx="1"/>
          </p:nvPr>
        </p:nvSpPr>
        <p:spPr/>
        <p:txBody>
          <a:bodyPr/>
          <a:lstStyle/>
          <a:p>
            <a:r>
              <a:rPr lang="en-US" dirty="0"/>
              <a:t>Improves standard filter form</a:t>
            </a:r>
          </a:p>
          <a:p>
            <a:pPr lvl="1"/>
            <a:r>
              <a:rPr lang="en-US" dirty="0"/>
              <a:t>Preview data</a:t>
            </a:r>
          </a:p>
          <a:p>
            <a:r>
              <a:rPr lang="en-US" dirty="0"/>
              <a:t>Custom query </a:t>
            </a:r>
          </a:p>
          <a:p>
            <a:pPr lvl="1"/>
            <a:r>
              <a:rPr lang="en-US" dirty="0"/>
              <a:t>Export data for further analysis</a:t>
            </a:r>
          </a:p>
        </p:txBody>
      </p:sp>
    </p:spTree>
    <p:extLst>
      <p:ext uri="{BB962C8B-B14F-4D97-AF65-F5344CB8AC3E}">
        <p14:creationId xmlns:p14="http://schemas.microsoft.com/office/powerpoint/2010/main" val="206076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A94E-8E8B-13E9-2C13-D0009DEA8A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E4062E-5F96-C676-2B80-0408D5FBE5F3}"/>
              </a:ext>
            </a:extLst>
          </p:cNvPr>
          <p:cNvSpPr>
            <a:spLocks noGrp="1"/>
          </p:cNvSpPr>
          <p:nvPr>
            <p:ph type="title"/>
          </p:nvPr>
        </p:nvSpPr>
        <p:spPr/>
        <p:txBody>
          <a:bodyPr>
            <a:normAutofit/>
          </a:bodyPr>
          <a:lstStyle/>
          <a:p>
            <a:r>
              <a:rPr lang="en-US" dirty="0">
                <a:solidFill>
                  <a:srgbClr val="05A89F"/>
                </a:solidFill>
              </a:rPr>
              <a:t>Docentric query browser</a:t>
            </a:r>
          </a:p>
        </p:txBody>
      </p:sp>
      <p:sp>
        <p:nvSpPr>
          <p:cNvPr id="7" name="Content Placeholder 6">
            <a:extLst>
              <a:ext uri="{FF2B5EF4-FFF2-40B4-BE49-F238E27FC236}">
                <a16:creationId xmlns:a16="http://schemas.microsoft.com/office/drawing/2014/main" id="{4C7380A6-28ED-691F-9359-44B2E7F795E1}"/>
              </a:ext>
            </a:extLst>
          </p:cNvPr>
          <p:cNvSpPr>
            <a:spLocks noGrp="1"/>
          </p:cNvSpPr>
          <p:nvPr>
            <p:ph idx="1"/>
          </p:nvPr>
        </p:nvSpPr>
        <p:spPr>
          <a:xfrm>
            <a:off x="838200" y="1825625"/>
            <a:ext cx="4793343" cy="4351338"/>
          </a:xfrm>
        </p:spPr>
        <p:txBody>
          <a:bodyPr/>
          <a:lstStyle/>
          <a:p>
            <a:r>
              <a:rPr lang="en-US" dirty="0"/>
              <a:t>Example: </a:t>
            </a:r>
            <a:br>
              <a:rPr lang="en-US" dirty="0"/>
            </a:br>
            <a:r>
              <a:rPr lang="en-US" dirty="0"/>
              <a:t>Invoice lines with customer email</a:t>
            </a:r>
            <a:br>
              <a:rPr lang="en-US" dirty="0"/>
            </a:br>
            <a:endParaRPr lang="en-US" dirty="0"/>
          </a:p>
          <a:p>
            <a:r>
              <a:rPr lang="en-US" dirty="0"/>
              <a:t>Shape the data and export result to Excel</a:t>
            </a:r>
          </a:p>
        </p:txBody>
      </p:sp>
      <p:pic>
        <p:nvPicPr>
          <p:cNvPr id="12" name="Picture 11">
            <a:extLst>
              <a:ext uri="{FF2B5EF4-FFF2-40B4-BE49-F238E27FC236}">
                <a16:creationId xmlns:a16="http://schemas.microsoft.com/office/drawing/2014/main" id="{CC2F95AA-47B7-FA68-5082-9517034E2A2E}"/>
              </a:ext>
            </a:extLst>
          </p:cNvPr>
          <p:cNvPicPr>
            <a:picLocks noChangeAspect="1"/>
          </p:cNvPicPr>
          <p:nvPr/>
        </p:nvPicPr>
        <p:blipFill>
          <a:blip r:embed="rId2"/>
          <a:stretch>
            <a:fillRect/>
          </a:stretch>
        </p:blipFill>
        <p:spPr>
          <a:xfrm>
            <a:off x="6257925" y="1428750"/>
            <a:ext cx="5934075" cy="5429250"/>
          </a:xfrm>
          <a:prstGeom prst="rect">
            <a:avLst/>
          </a:prstGeom>
        </p:spPr>
      </p:pic>
      <p:pic>
        <p:nvPicPr>
          <p:cNvPr id="18" name="Picture 17">
            <a:extLst>
              <a:ext uri="{FF2B5EF4-FFF2-40B4-BE49-F238E27FC236}">
                <a16:creationId xmlns:a16="http://schemas.microsoft.com/office/drawing/2014/main" id="{9A4BB979-63A3-B95A-7CDA-8E4EF421189F}"/>
              </a:ext>
            </a:extLst>
          </p:cNvPr>
          <p:cNvPicPr>
            <a:picLocks noChangeAspect="1"/>
          </p:cNvPicPr>
          <p:nvPr/>
        </p:nvPicPr>
        <p:blipFill>
          <a:blip r:embed="rId3"/>
          <a:stretch>
            <a:fillRect/>
          </a:stretch>
        </p:blipFill>
        <p:spPr>
          <a:xfrm>
            <a:off x="2847499" y="3323771"/>
            <a:ext cx="9344502" cy="2988129"/>
          </a:xfrm>
          <a:prstGeom prst="rect">
            <a:avLst/>
          </a:prstGeom>
        </p:spPr>
      </p:pic>
      <p:pic>
        <p:nvPicPr>
          <p:cNvPr id="14" name="Picture 13">
            <a:extLst>
              <a:ext uri="{FF2B5EF4-FFF2-40B4-BE49-F238E27FC236}">
                <a16:creationId xmlns:a16="http://schemas.microsoft.com/office/drawing/2014/main" id="{901E24E2-03B5-7B66-ACC6-DF5EA66ECDFD}"/>
              </a:ext>
            </a:extLst>
          </p:cNvPr>
          <p:cNvPicPr>
            <a:picLocks noChangeAspect="1"/>
          </p:cNvPicPr>
          <p:nvPr/>
        </p:nvPicPr>
        <p:blipFill>
          <a:blip r:embed="rId4"/>
          <a:stretch>
            <a:fillRect/>
          </a:stretch>
        </p:blipFill>
        <p:spPr>
          <a:xfrm>
            <a:off x="8548915" y="3334562"/>
            <a:ext cx="3108552" cy="3250388"/>
          </a:xfrm>
          <a:prstGeom prst="rect">
            <a:avLst/>
          </a:prstGeom>
        </p:spPr>
      </p:pic>
    </p:spTree>
    <p:extLst>
      <p:ext uri="{BB962C8B-B14F-4D97-AF65-F5344CB8AC3E}">
        <p14:creationId xmlns:p14="http://schemas.microsoft.com/office/powerpoint/2010/main" val="8446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74327-D9FE-0327-C05D-194E154396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DA6298-26C9-7787-A53C-E58F31572020}"/>
              </a:ext>
            </a:extLst>
          </p:cNvPr>
          <p:cNvSpPr>
            <a:spLocks noGrp="1"/>
          </p:cNvSpPr>
          <p:nvPr>
            <p:ph type="title"/>
          </p:nvPr>
        </p:nvSpPr>
        <p:spPr/>
        <p:txBody>
          <a:bodyPr>
            <a:normAutofit/>
          </a:bodyPr>
          <a:lstStyle/>
          <a:p>
            <a:r>
              <a:rPr lang="en-US" dirty="0">
                <a:solidFill>
                  <a:srgbClr val="05A89F"/>
                </a:solidFill>
              </a:rPr>
              <a:t>Docentric query browser</a:t>
            </a:r>
          </a:p>
        </p:txBody>
      </p:sp>
      <p:sp>
        <p:nvSpPr>
          <p:cNvPr id="7" name="Content Placeholder 6">
            <a:extLst>
              <a:ext uri="{FF2B5EF4-FFF2-40B4-BE49-F238E27FC236}">
                <a16:creationId xmlns:a16="http://schemas.microsoft.com/office/drawing/2014/main" id="{49CFD3CA-7030-C969-C850-24F319E259BD}"/>
              </a:ext>
            </a:extLst>
          </p:cNvPr>
          <p:cNvSpPr>
            <a:spLocks noGrp="1"/>
          </p:cNvSpPr>
          <p:nvPr>
            <p:ph idx="1"/>
          </p:nvPr>
        </p:nvSpPr>
        <p:spPr>
          <a:xfrm>
            <a:off x="838201" y="1825625"/>
            <a:ext cx="4532086" cy="4351338"/>
          </a:xfrm>
        </p:spPr>
        <p:txBody>
          <a:bodyPr/>
          <a:lstStyle/>
          <a:p>
            <a:r>
              <a:rPr lang="en-US" dirty="0"/>
              <a:t>Example: </a:t>
            </a:r>
            <a:br>
              <a:rPr lang="en-US" dirty="0"/>
            </a:br>
            <a:r>
              <a:rPr lang="en-US" dirty="0"/>
              <a:t>Total item quantity for a given year grouped by item and customer</a:t>
            </a:r>
            <a:br>
              <a:rPr lang="en-US" dirty="0"/>
            </a:br>
            <a:endParaRPr lang="en-US" dirty="0"/>
          </a:p>
        </p:txBody>
      </p:sp>
      <p:pic>
        <p:nvPicPr>
          <p:cNvPr id="6" name="Picture 5">
            <a:extLst>
              <a:ext uri="{FF2B5EF4-FFF2-40B4-BE49-F238E27FC236}">
                <a16:creationId xmlns:a16="http://schemas.microsoft.com/office/drawing/2014/main" id="{A014276C-0CA3-AD7A-0B71-DDB069E88A1B}"/>
              </a:ext>
            </a:extLst>
          </p:cNvPr>
          <p:cNvPicPr>
            <a:picLocks noChangeAspect="1"/>
          </p:cNvPicPr>
          <p:nvPr/>
        </p:nvPicPr>
        <p:blipFill>
          <a:blip r:embed="rId2"/>
          <a:stretch>
            <a:fillRect/>
          </a:stretch>
        </p:blipFill>
        <p:spPr>
          <a:xfrm>
            <a:off x="4362450" y="2038350"/>
            <a:ext cx="7829550" cy="4819650"/>
          </a:xfrm>
          <a:prstGeom prst="rect">
            <a:avLst/>
          </a:prstGeom>
        </p:spPr>
      </p:pic>
      <p:pic>
        <p:nvPicPr>
          <p:cNvPr id="9" name="Picture 8">
            <a:extLst>
              <a:ext uri="{FF2B5EF4-FFF2-40B4-BE49-F238E27FC236}">
                <a16:creationId xmlns:a16="http://schemas.microsoft.com/office/drawing/2014/main" id="{305C6ABF-C0AB-0A61-3BD1-F070C3F17ADC}"/>
              </a:ext>
            </a:extLst>
          </p:cNvPr>
          <p:cNvPicPr>
            <a:picLocks noChangeAspect="1"/>
          </p:cNvPicPr>
          <p:nvPr/>
        </p:nvPicPr>
        <p:blipFill>
          <a:blip r:embed="rId3"/>
          <a:stretch>
            <a:fillRect/>
          </a:stretch>
        </p:blipFill>
        <p:spPr>
          <a:xfrm>
            <a:off x="6524625" y="3519714"/>
            <a:ext cx="5667375" cy="1333500"/>
          </a:xfrm>
          <a:prstGeom prst="rect">
            <a:avLst/>
          </a:prstGeom>
        </p:spPr>
      </p:pic>
      <p:pic>
        <p:nvPicPr>
          <p:cNvPr id="11" name="Picture 10">
            <a:extLst>
              <a:ext uri="{FF2B5EF4-FFF2-40B4-BE49-F238E27FC236}">
                <a16:creationId xmlns:a16="http://schemas.microsoft.com/office/drawing/2014/main" id="{7725EF67-9548-EE35-2C3C-58024CA510DA}"/>
              </a:ext>
            </a:extLst>
          </p:cNvPr>
          <p:cNvPicPr>
            <a:picLocks noChangeAspect="1"/>
          </p:cNvPicPr>
          <p:nvPr/>
        </p:nvPicPr>
        <p:blipFill>
          <a:blip r:embed="rId4"/>
          <a:stretch>
            <a:fillRect/>
          </a:stretch>
        </p:blipFill>
        <p:spPr>
          <a:xfrm>
            <a:off x="6560458" y="1903412"/>
            <a:ext cx="5631541" cy="4622907"/>
          </a:xfrm>
          <a:prstGeom prst="rect">
            <a:avLst/>
          </a:prstGeom>
        </p:spPr>
      </p:pic>
    </p:spTree>
    <p:extLst>
      <p:ext uri="{BB962C8B-B14F-4D97-AF65-F5344CB8AC3E}">
        <p14:creationId xmlns:p14="http://schemas.microsoft.com/office/powerpoint/2010/main" val="298755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2E3B-A848-C0EB-7412-2CFE2F90A0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9D1A59-290D-F193-99EE-4E5DF5C53D93}"/>
              </a:ext>
            </a:extLst>
          </p:cNvPr>
          <p:cNvSpPr>
            <a:spLocks noGrp="1"/>
          </p:cNvSpPr>
          <p:nvPr>
            <p:ph type="ctrTitle"/>
          </p:nvPr>
        </p:nvSpPr>
        <p:spPr>
          <a:xfrm>
            <a:off x="498088" y="2575931"/>
            <a:ext cx="9901956" cy="1023241"/>
          </a:xfrm>
        </p:spPr>
        <p:txBody>
          <a:bodyPr>
            <a:normAutofit fontScale="90000"/>
          </a:bodyPr>
          <a:lstStyle/>
          <a:p>
            <a:r>
              <a:rPr lang="en-US" dirty="0"/>
              <a:t>Batch job alerts and export log</a:t>
            </a:r>
            <a:endParaRPr lang="en-HR" dirty="0"/>
          </a:p>
        </p:txBody>
      </p:sp>
    </p:spTree>
    <p:extLst>
      <p:ext uri="{BB962C8B-B14F-4D97-AF65-F5344CB8AC3E}">
        <p14:creationId xmlns:p14="http://schemas.microsoft.com/office/powerpoint/2010/main" val="2179561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125F9-67C1-908B-BE81-089746CC9901}"/>
              </a:ext>
            </a:extLst>
          </p:cNvPr>
          <p:cNvSpPr>
            <a:spLocks noGrp="1"/>
          </p:cNvSpPr>
          <p:nvPr>
            <p:ph type="title"/>
          </p:nvPr>
        </p:nvSpPr>
        <p:spPr/>
        <p:txBody>
          <a:bodyPr/>
          <a:lstStyle/>
          <a:p>
            <a:r>
              <a:rPr lang="en-US" dirty="0"/>
              <a:t>Batch job alerts</a:t>
            </a:r>
          </a:p>
        </p:txBody>
      </p:sp>
      <p:sp>
        <p:nvSpPr>
          <p:cNvPr id="5" name="Content Placeholder 4">
            <a:extLst>
              <a:ext uri="{FF2B5EF4-FFF2-40B4-BE49-F238E27FC236}">
                <a16:creationId xmlns:a16="http://schemas.microsoft.com/office/drawing/2014/main" id="{F0B267AF-A64E-A9CD-9515-D2FC0CFF6BF2}"/>
              </a:ext>
            </a:extLst>
          </p:cNvPr>
          <p:cNvSpPr>
            <a:spLocks noGrp="1"/>
          </p:cNvSpPr>
          <p:nvPr>
            <p:ph idx="1"/>
          </p:nvPr>
        </p:nvSpPr>
        <p:spPr/>
        <p:txBody>
          <a:bodyPr/>
          <a:lstStyle/>
          <a:p>
            <a:endParaRPr lang="en-US" dirty="0"/>
          </a:p>
        </p:txBody>
      </p:sp>
      <p:pic>
        <p:nvPicPr>
          <p:cNvPr id="1026" name="Picture 7">
            <a:extLst>
              <a:ext uri="{FF2B5EF4-FFF2-40B4-BE49-F238E27FC236}">
                <a16:creationId xmlns:a16="http://schemas.microsoft.com/office/drawing/2014/main" id="{39909C46-2003-DFAD-F492-A9BA5757E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33" y="1363072"/>
            <a:ext cx="11568867" cy="481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1D9FFECB-EFB8-22E4-CCED-A6A24B03B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89" y="1597688"/>
            <a:ext cx="11328511" cy="493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7AC66B2-7D55-09C0-5856-1B070CFA72B1}"/>
              </a:ext>
            </a:extLst>
          </p:cNvPr>
          <p:cNvPicPr>
            <a:picLocks noChangeAspect="1"/>
          </p:cNvPicPr>
          <p:nvPr/>
        </p:nvPicPr>
        <p:blipFill>
          <a:blip r:embed="rId4"/>
          <a:stretch>
            <a:fillRect/>
          </a:stretch>
        </p:blipFill>
        <p:spPr>
          <a:xfrm>
            <a:off x="1592977" y="2590800"/>
            <a:ext cx="6534150" cy="4267200"/>
          </a:xfrm>
          <a:prstGeom prst="rect">
            <a:avLst/>
          </a:prstGeom>
        </p:spPr>
      </p:pic>
    </p:spTree>
    <p:extLst>
      <p:ext uri="{BB962C8B-B14F-4D97-AF65-F5344CB8AC3E}">
        <p14:creationId xmlns:p14="http://schemas.microsoft.com/office/powerpoint/2010/main" val="411487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ECB9-6D11-1D41-5E7F-EDBBC94A94BB}"/>
              </a:ext>
            </a:extLst>
          </p:cNvPr>
          <p:cNvSpPr>
            <a:spLocks noGrp="1"/>
          </p:cNvSpPr>
          <p:nvPr>
            <p:ph type="title"/>
          </p:nvPr>
        </p:nvSpPr>
        <p:spPr/>
        <p:txBody>
          <a:bodyPr/>
          <a:lstStyle/>
          <a:p>
            <a:r>
              <a:rPr lang="en-US" dirty="0"/>
              <a:t>Export batch job log</a:t>
            </a:r>
          </a:p>
        </p:txBody>
      </p:sp>
      <p:sp>
        <p:nvSpPr>
          <p:cNvPr id="3" name="Content Placeholder 2">
            <a:extLst>
              <a:ext uri="{FF2B5EF4-FFF2-40B4-BE49-F238E27FC236}">
                <a16:creationId xmlns:a16="http://schemas.microsoft.com/office/drawing/2014/main" id="{7110B71F-91DA-B030-31FD-BD74BABE13DF}"/>
              </a:ext>
            </a:extLst>
          </p:cNvPr>
          <p:cNvSpPr>
            <a:spLocks noGrp="1"/>
          </p:cNvSpPr>
          <p:nvPr>
            <p:ph idx="1"/>
          </p:nvPr>
        </p:nvSpPr>
        <p:spPr/>
        <p:txBody>
          <a:bodyPr/>
          <a:lstStyle/>
          <a:p>
            <a:r>
              <a:rPr lang="en-US" dirty="0"/>
              <a:t>Standard prints log to </a:t>
            </a:r>
            <a:r>
              <a:rPr lang="en-US" dirty="0" err="1"/>
              <a:t>infolog</a:t>
            </a:r>
            <a:r>
              <a:rPr lang="en-US" dirty="0"/>
              <a:t> and truncates at 10000 lines</a:t>
            </a:r>
            <a:br>
              <a:rPr lang="en-US" dirty="0"/>
            </a:br>
            <a:r>
              <a:rPr lang="en-US" sz="2400" i="1" dirty="0"/>
              <a:t>(“The number of messages exceeds the limit of the Infolog (10000.)”</a:t>
            </a:r>
            <a:r>
              <a:rPr lang="en-US" dirty="0"/>
              <a:t>)</a:t>
            </a:r>
          </a:p>
          <a:p>
            <a:r>
              <a:rPr lang="en-US" dirty="0"/>
              <a:t>With </a:t>
            </a:r>
            <a:r>
              <a:rPr lang="en-US" b="1" dirty="0"/>
              <a:t>Export log </a:t>
            </a:r>
            <a:r>
              <a:rPr lang="en-US" dirty="0"/>
              <a:t>you export full log in Excel where you can easily search for errors</a:t>
            </a:r>
          </a:p>
        </p:txBody>
      </p:sp>
      <p:pic>
        <p:nvPicPr>
          <p:cNvPr id="2050" name="Picture 2">
            <a:extLst>
              <a:ext uri="{FF2B5EF4-FFF2-40B4-BE49-F238E27FC236}">
                <a16:creationId xmlns:a16="http://schemas.microsoft.com/office/drawing/2014/main" id="{50C92BF3-4D2C-C60C-A2BC-EFBE8154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8882"/>
            <a:ext cx="12201717" cy="458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8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E42E8-B583-53B1-A20C-80084E615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290DE-D464-D706-9E88-B9952D3747E3}"/>
              </a:ext>
            </a:extLst>
          </p:cNvPr>
          <p:cNvSpPr>
            <a:spLocks noGrp="1"/>
          </p:cNvSpPr>
          <p:nvPr>
            <p:ph type="title"/>
          </p:nvPr>
        </p:nvSpPr>
        <p:spPr>
          <a:xfrm>
            <a:off x="597569" y="159980"/>
            <a:ext cx="10515600" cy="942565"/>
          </a:xfrm>
        </p:spPr>
        <p:txBody>
          <a:bodyPr>
            <a:normAutofit/>
          </a:bodyPr>
          <a:lstStyle/>
          <a:p>
            <a:r>
              <a:rPr lang="en-US" sz="3600" dirty="0">
                <a:solidFill>
                  <a:srgbClr val="05A89F"/>
                </a:solidFill>
              </a:rPr>
              <a:t>Security precautions</a:t>
            </a:r>
            <a:endParaRPr lang="en-HR" sz="3600" dirty="0">
              <a:solidFill>
                <a:srgbClr val="05A89F"/>
              </a:solidFill>
            </a:endParaRPr>
          </a:p>
        </p:txBody>
      </p:sp>
      <p:sp>
        <p:nvSpPr>
          <p:cNvPr id="5" name="Content Placeholder 4">
            <a:extLst>
              <a:ext uri="{FF2B5EF4-FFF2-40B4-BE49-F238E27FC236}">
                <a16:creationId xmlns:a16="http://schemas.microsoft.com/office/drawing/2014/main" id="{7598A362-695C-CA65-CDA4-C43A93A67497}"/>
              </a:ext>
            </a:extLst>
          </p:cNvPr>
          <p:cNvSpPr>
            <a:spLocks noGrp="1"/>
          </p:cNvSpPr>
          <p:nvPr>
            <p:ph idx="1"/>
          </p:nvPr>
        </p:nvSpPr>
        <p:spPr>
          <a:xfrm>
            <a:off x="430927" y="1059999"/>
            <a:ext cx="10515600" cy="4351338"/>
          </a:xfrm>
        </p:spPr>
        <p:txBody>
          <a:bodyPr/>
          <a:lstStyle/>
          <a:p>
            <a:r>
              <a:rPr lang="en-US" dirty="0"/>
              <a:t>Some tools</a:t>
            </a:r>
          </a:p>
          <a:p>
            <a:pPr lvl="1"/>
            <a:r>
              <a:rPr lang="en-US" dirty="0"/>
              <a:t>Give easier access to existing functionalities</a:t>
            </a:r>
          </a:p>
          <a:p>
            <a:pPr lvl="1"/>
            <a:r>
              <a:rPr lang="en-US" dirty="0"/>
              <a:t>Give non-standard access to the data</a:t>
            </a:r>
          </a:p>
          <a:p>
            <a:pPr lvl="1"/>
            <a:r>
              <a:rPr lang="en-US" dirty="0"/>
              <a:t>Can change the data in non-standard way</a:t>
            </a:r>
          </a:p>
          <a:p>
            <a:r>
              <a:rPr lang="en-US" dirty="0"/>
              <a:t>Some tools are super powerful, but can make super damage</a:t>
            </a:r>
          </a:p>
          <a:p>
            <a:r>
              <a:rPr lang="en-US" dirty="0"/>
              <a:t>All shown tools are safe, but </a:t>
            </a:r>
            <a:r>
              <a:rPr lang="en-US" b="1" dirty="0"/>
              <a:t>some only if used appropriately</a:t>
            </a:r>
            <a:r>
              <a:rPr lang="en-US" dirty="0"/>
              <a:t>.</a:t>
            </a:r>
          </a:p>
          <a:p>
            <a:endParaRPr lang="en-HR" dirty="0"/>
          </a:p>
        </p:txBody>
      </p:sp>
      <p:sp>
        <p:nvSpPr>
          <p:cNvPr id="3" name="Rectangle: Rounded Corners 2">
            <a:extLst>
              <a:ext uri="{FF2B5EF4-FFF2-40B4-BE49-F238E27FC236}">
                <a16:creationId xmlns:a16="http://schemas.microsoft.com/office/drawing/2014/main" id="{E9C68873-9E93-CD12-739B-06429F613143}"/>
              </a:ext>
            </a:extLst>
          </p:cNvPr>
          <p:cNvSpPr/>
          <p:nvPr/>
        </p:nvSpPr>
        <p:spPr>
          <a:xfrm>
            <a:off x="3166713" y="3907857"/>
            <a:ext cx="8280328" cy="2560432"/>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ALWAYS TEST ALL INVASIVE ACTIONS </a:t>
            </a:r>
            <a:br>
              <a:rPr lang="en-US" sz="2800" b="1" dirty="0"/>
            </a:br>
            <a:r>
              <a:rPr lang="en-US" sz="2800" b="1" dirty="0"/>
              <a:t>BEFORE EXECUTING ON PROD</a:t>
            </a:r>
          </a:p>
        </p:txBody>
      </p:sp>
      <p:pic>
        <p:nvPicPr>
          <p:cNvPr id="8" name="Picture 7" descr="A cartoon of a person hat&#10;&#10;Description automatically generated">
            <a:extLst>
              <a:ext uri="{FF2B5EF4-FFF2-40B4-BE49-F238E27FC236}">
                <a16:creationId xmlns:a16="http://schemas.microsoft.com/office/drawing/2014/main" id="{5E21FCC0-DB73-8569-C6EE-C87D186462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959" y="3834088"/>
            <a:ext cx="2674412" cy="2674412"/>
          </a:xfrm>
          <a:prstGeom prst="rect">
            <a:avLst/>
          </a:prstGeom>
        </p:spPr>
      </p:pic>
    </p:spTree>
    <p:extLst>
      <p:ext uri="{BB962C8B-B14F-4D97-AF65-F5344CB8AC3E}">
        <p14:creationId xmlns:p14="http://schemas.microsoft.com/office/powerpoint/2010/main" val="11090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9071-B41D-BB47-D738-A1BC3B607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663E9-95B7-7360-5B00-99E733824CC9}"/>
              </a:ext>
            </a:extLst>
          </p:cNvPr>
          <p:cNvSpPr>
            <a:spLocks noGrp="1"/>
          </p:cNvSpPr>
          <p:nvPr>
            <p:ph type="title"/>
          </p:nvPr>
        </p:nvSpPr>
        <p:spPr>
          <a:xfrm>
            <a:off x="597569" y="159980"/>
            <a:ext cx="10515600" cy="942565"/>
          </a:xfrm>
        </p:spPr>
        <p:txBody>
          <a:bodyPr>
            <a:normAutofit/>
          </a:bodyPr>
          <a:lstStyle/>
          <a:p>
            <a:r>
              <a:rPr lang="en-US" sz="3600" dirty="0">
                <a:solidFill>
                  <a:srgbClr val="05A89F"/>
                </a:solidFill>
              </a:rPr>
              <a:t>Summary</a:t>
            </a:r>
            <a:endParaRPr lang="en-HR" sz="3600" dirty="0">
              <a:solidFill>
                <a:srgbClr val="05A89F"/>
              </a:solidFill>
            </a:endParaRPr>
          </a:p>
        </p:txBody>
      </p:sp>
      <p:sp>
        <p:nvSpPr>
          <p:cNvPr id="5" name="Content Placeholder 4">
            <a:extLst>
              <a:ext uri="{FF2B5EF4-FFF2-40B4-BE49-F238E27FC236}">
                <a16:creationId xmlns:a16="http://schemas.microsoft.com/office/drawing/2014/main" id="{9FA95333-0EAA-39B5-E58B-3451018109BD}"/>
              </a:ext>
            </a:extLst>
          </p:cNvPr>
          <p:cNvSpPr>
            <a:spLocks noGrp="1"/>
          </p:cNvSpPr>
          <p:nvPr>
            <p:ph idx="1"/>
          </p:nvPr>
        </p:nvSpPr>
        <p:spPr>
          <a:xfrm>
            <a:off x="430927" y="1059999"/>
            <a:ext cx="10515600" cy="4351338"/>
          </a:xfrm>
        </p:spPr>
        <p:txBody>
          <a:bodyPr>
            <a:normAutofit/>
          </a:bodyPr>
          <a:lstStyle/>
          <a:p>
            <a:pPr algn="l">
              <a:buFont typeface="Arial" panose="020B0604020202020204" pitchFamily="34" charset="0"/>
              <a:buChar char="•"/>
            </a:pPr>
            <a:r>
              <a:rPr lang="en-US" sz="2400" b="0" i="0" dirty="0">
                <a:effectLst/>
              </a:rPr>
              <a:t>Productivity tools</a:t>
            </a:r>
          </a:p>
          <a:p>
            <a:pPr lvl="1"/>
            <a:r>
              <a:rPr lang="en-US" sz="2000" dirty="0">
                <a:solidFill>
                  <a:schemeClr val="tx1"/>
                </a:solidFill>
                <a:latin typeface="Bahnschrift SemiLight" panose="020B0502040204020203" pitchFamily="34" charset="0"/>
              </a:rPr>
              <a:t>Embedded D365FO tools </a:t>
            </a:r>
          </a:p>
          <a:p>
            <a:pPr lvl="1"/>
            <a:r>
              <a:rPr lang="en-US" sz="2000" dirty="0">
                <a:solidFill>
                  <a:schemeClr val="tx1"/>
                </a:solidFill>
                <a:latin typeface="Bahnschrift SemiLight" panose="020B0502040204020203" pitchFamily="34" charset="0"/>
              </a:rPr>
              <a:t>External Admin tools </a:t>
            </a:r>
          </a:p>
          <a:p>
            <a:pPr lvl="1"/>
            <a:r>
              <a:rPr lang="en-US" sz="2000" dirty="0">
                <a:solidFill>
                  <a:schemeClr val="tx1"/>
                </a:solidFill>
                <a:latin typeface="Bahnschrift SemiLight" panose="020B0502040204020203" pitchFamily="34" charset="0"/>
              </a:rPr>
              <a:t>Browser extensions</a:t>
            </a:r>
          </a:p>
          <a:p>
            <a:pPr lvl="1"/>
            <a:r>
              <a:rPr lang="en-US" sz="2000" i="1" dirty="0">
                <a:solidFill>
                  <a:srgbClr val="05A89F"/>
                </a:solidFill>
                <a:latin typeface="Bahnschrift SemiLight" panose="020B0502040204020203" pitchFamily="34" charset="0"/>
              </a:rPr>
              <a:t>Developer tools </a:t>
            </a:r>
          </a:p>
          <a:p>
            <a:pPr algn="l">
              <a:buFont typeface="Arial" panose="020B0604020202020204" pitchFamily="34" charset="0"/>
              <a:buChar char="•"/>
            </a:pPr>
            <a:r>
              <a:rPr lang="en-US" sz="2400" b="0" i="0" dirty="0">
                <a:effectLst/>
              </a:rPr>
              <a:t>Our contribution (Docentric Free Edition):</a:t>
            </a:r>
          </a:p>
          <a:p>
            <a:pPr lvl="1"/>
            <a:r>
              <a:rPr lang="en-US" sz="2000" dirty="0"/>
              <a:t>Table, Label, Query browser</a:t>
            </a:r>
          </a:p>
          <a:p>
            <a:pPr lvl="1"/>
            <a:r>
              <a:rPr lang="en-US" sz="2000" b="0" i="0" dirty="0">
                <a:effectLst/>
              </a:rPr>
              <a:t>Batch job alerts and export log</a:t>
            </a:r>
          </a:p>
          <a:p>
            <a:r>
              <a:rPr lang="en-US" sz="2400" dirty="0"/>
              <a:t>Security precautions</a:t>
            </a:r>
          </a:p>
          <a:p>
            <a:r>
              <a:rPr lang="en-US" sz="2400" b="0" i="0" dirty="0">
                <a:effectLst/>
              </a:rPr>
              <a:t>Why we developed it</a:t>
            </a:r>
          </a:p>
          <a:p>
            <a:endParaRPr lang="en-HR" dirty="0"/>
          </a:p>
        </p:txBody>
      </p:sp>
      <p:sp>
        <p:nvSpPr>
          <p:cNvPr id="3" name="Rectangle: Rounded Corners 2">
            <a:extLst>
              <a:ext uri="{FF2B5EF4-FFF2-40B4-BE49-F238E27FC236}">
                <a16:creationId xmlns:a16="http://schemas.microsoft.com/office/drawing/2014/main" id="{58767ACF-B160-531C-9509-D23EB8BF76A9}"/>
              </a:ext>
            </a:extLst>
          </p:cNvPr>
          <p:cNvSpPr/>
          <p:nvPr/>
        </p:nvSpPr>
        <p:spPr>
          <a:xfrm>
            <a:off x="3166713" y="5411337"/>
            <a:ext cx="8280328" cy="1056951"/>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800" b="1" dirty="0"/>
              <a:t>SO, WILL YOU USE IT? 🧐🙄</a:t>
            </a:r>
          </a:p>
        </p:txBody>
      </p:sp>
      <p:pic>
        <p:nvPicPr>
          <p:cNvPr id="8" name="Picture 7" descr="A cartoon of a person hat&#10;&#10;Description automatically generated">
            <a:extLst>
              <a:ext uri="{FF2B5EF4-FFF2-40B4-BE49-F238E27FC236}">
                <a16:creationId xmlns:a16="http://schemas.microsoft.com/office/drawing/2014/main" id="{3265D183-A853-3214-8439-47A15A8AB70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86661" y="159980"/>
            <a:ext cx="2674412" cy="2674412"/>
          </a:xfrm>
          <a:prstGeom prst="rect">
            <a:avLst/>
          </a:prstGeom>
        </p:spPr>
      </p:pic>
    </p:spTree>
    <p:extLst>
      <p:ext uri="{BB962C8B-B14F-4D97-AF65-F5344CB8AC3E}">
        <p14:creationId xmlns:p14="http://schemas.microsoft.com/office/powerpoint/2010/main" val="7784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5E15-95F4-85C7-24BB-2F8A9E4C93E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036B858-C2A5-77DB-3AA5-51C3C213C90B}"/>
              </a:ext>
            </a:extLst>
          </p:cNvPr>
          <p:cNvSpPr txBox="1"/>
          <p:nvPr/>
        </p:nvSpPr>
        <p:spPr>
          <a:xfrm>
            <a:off x="4212216" y="491177"/>
            <a:ext cx="3773182" cy="784830"/>
          </a:xfrm>
          <a:prstGeom prst="rect">
            <a:avLst/>
          </a:prstGeom>
          <a:noFill/>
        </p:spPr>
        <p:txBody>
          <a:bodyPr wrap="square" rtlCol="0">
            <a:spAutoFit/>
          </a:bodyPr>
          <a:lstStyle/>
          <a:p>
            <a:r>
              <a:rPr lang="en-US" sz="4500" b="1">
                <a:solidFill>
                  <a:schemeClr val="bg1"/>
                </a:solidFill>
                <a:latin typeface="Bahnschrift" panose="020F0502020204030204" pitchFamily="34" charset="0"/>
                <a:cs typeface="Bahnschrift" panose="020F0502020204030204" pitchFamily="34" charset="0"/>
              </a:rPr>
              <a:t>QUESTIONS?</a:t>
            </a:r>
            <a:endParaRPr lang="en-HR" sz="4500" b="1">
              <a:solidFill>
                <a:schemeClr val="bg1"/>
              </a:solidFill>
              <a:latin typeface="Bahnschrift" panose="020F0502020204030204" pitchFamily="34" charset="0"/>
              <a:cs typeface="Bahnschrift" panose="020F0502020204030204" pitchFamily="34" charset="0"/>
            </a:endParaRPr>
          </a:p>
        </p:txBody>
      </p:sp>
      <p:sp>
        <p:nvSpPr>
          <p:cNvPr id="15" name="TextBox 14">
            <a:extLst>
              <a:ext uri="{FF2B5EF4-FFF2-40B4-BE49-F238E27FC236}">
                <a16:creationId xmlns:a16="http://schemas.microsoft.com/office/drawing/2014/main" id="{16EC69D9-BF60-A196-4FB6-8445B58D5E62}"/>
              </a:ext>
            </a:extLst>
          </p:cNvPr>
          <p:cNvSpPr txBox="1"/>
          <p:nvPr/>
        </p:nvSpPr>
        <p:spPr>
          <a:xfrm>
            <a:off x="1190171" y="1841676"/>
            <a:ext cx="4651581" cy="1246495"/>
          </a:xfrm>
          <a:prstGeom prst="rect">
            <a:avLst/>
          </a:prstGeom>
          <a:noFill/>
        </p:spPr>
        <p:txBody>
          <a:bodyPr wrap="square" rtlCol="0">
            <a:spAutoFit/>
          </a:bodyPr>
          <a:lstStyle/>
          <a:p>
            <a:pPr algn="r"/>
            <a:r>
              <a:rPr lang="en-US" sz="2500" b="1" dirty="0">
                <a:latin typeface="Bahnschrift" panose="020F0502020204030204" pitchFamily="34" charset="0"/>
                <a:cs typeface="Bahnschrift" panose="020F0502020204030204" pitchFamily="34" charset="0"/>
              </a:rPr>
              <a:t>JOVICA ŽIVKOVIĆ</a:t>
            </a:r>
          </a:p>
          <a:p>
            <a:pPr algn="r"/>
            <a:r>
              <a:rPr lang="en-US" sz="2500" b="1" dirty="0">
                <a:solidFill>
                  <a:schemeClr val="bg1"/>
                </a:solidFill>
                <a:latin typeface="Bahnschrift" panose="020F0502020204030204" pitchFamily="34" charset="0"/>
                <a:cs typeface="Bahnschrift" panose="020F0502020204030204" pitchFamily="34" charset="0"/>
              </a:rPr>
              <a:t>jovica.zivkovic@docentric.com</a:t>
            </a:r>
          </a:p>
          <a:p>
            <a:pPr algn="r"/>
            <a:r>
              <a:rPr lang="en-US" sz="2500" b="1" dirty="0">
                <a:solidFill>
                  <a:schemeClr val="bg1"/>
                </a:solidFill>
                <a:latin typeface="Bahnschrift" panose="020F0502020204030204" pitchFamily="34" charset="0"/>
                <a:cs typeface="Bahnschrift" panose="020F0502020204030204" pitchFamily="34" charset="0"/>
              </a:rPr>
              <a:t>linkedin.com/in/</a:t>
            </a:r>
            <a:r>
              <a:rPr lang="en-US" sz="2500" b="1" dirty="0" err="1">
                <a:solidFill>
                  <a:schemeClr val="bg1"/>
                </a:solidFill>
                <a:latin typeface="Bahnschrift" panose="020F0502020204030204" pitchFamily="34" charset="0"/>
                <a:cs typeface="Bahnschrift" panose="020F0502020204030204" pitchFamily="34" charset="0"/>
              </a:rPr>
              <a:t>jovicazivkovic</a:t>
            </a:r>
            <a:endParaRPr lang="en-HR" sz="2000" b="1" dirty="0">
              <a:solidFill>
                <a:schemeClr val="bg1"/>
              </a:solidFill>
              <a:latin typeface="Bahnschrift" panose="020F0502020204030204" pitchFamily="34" charset="0"/>
              <a:cs typeface="Bahnschrift" panose="020F0502020204030204" pitchFamily="34" charset="0"/>
            </a:endParaRPr>
          </a:p>
        </p:txBody>
      </p:sp>
      <p:sp>
        <p:nvSpPr>
          <p:cNvPr id="2" name="TextBox 1">
            <a:extLst>
              <a:ext uri="{FF2B5EF4-FFF2-40B4-BE49-F238E27FC236}">
                <a16:creationId xmlns:a16="http://schemas.microsoft.com/office/drawing/2014/main" id="{ABE92C8E-569B-99B1-E502-8438515C959A}"/>
              </a:ext>
            </a:extLst>
          </p:cNvPr>
          <p:cNvSpPr txBox="1"/>
          <p:nvPr/>
        </p:nvSpPr>
        <p:spPr>
          <a:xfrm>
            <a:off x="6350250" y="1841676"/>
            <a:ext cx="3773182" cy="1246495"/>
          </a:xfrm>
          <a:prstGeom prst="rect">
            <a:avLst/>
          </a:prstGeom>
          <a:noFill/>
        </p:spPr>
        <p:txBody>
          <a:bodyPr wrap="square" rtlCol="0">
            <a:spAutoFit/>
          </a:bodyPr>
          <a:lstStyle/>
          <a:p>
            <a:r>
              <a:rPr lang="en-US" sz="2500" b="1">
                <a:latin typeface="Bahnschrift" panose="020F0502020204030204" pitchFamily="34" charset="0"/>
              </a:rPr>
              <a:t>MIHA VUK</a:t>
            </a:r>
          </a:p>
          <a:p>
            <a:r>
              <a:rPr lang="en-US" sz="2500" b="1">
                <a:solidFill>
                  <a:schemeClr val="bg1"/>
                </a:solidFill>
                <a:latin typeface="Bahnschrift" panose="020F0502020204030204" pitchFamily="34" charset="0"/>
              </a:rPr>
              <a:t>miha.vuk@docentric.com</a:t>
            </a:r>
            <a:br>
              <a:rPr lang="en-US" sz="2500" b="1">
                <a:solidFill>
                  <a:schemeClr val="bg1"/>
                </a:solidFill>
                <a:latin typeface="Bahnschrift" panose="020F0502020204030204" pitchFamily="34" charset="0"/>
              </a:rPr>
            </a:br>
            <a:r>
              <a:rPr lang="en-US" sz="2500" b="1">
                <a:solidFill>
                  <a:schemeClr val="bg1"/>
                </a:solidFill>
                <a:latin typeface="Bahnschrift" panose="020F0502020204030204" pitchFamily="34" charset="0"/>
                <a:cs typeface="Bahnschrift" panose="020F0502020204030204" pitchFamily="34" charset="0"/>
              </a:rPr>
              <a:t>linkedin.com/in/</a:t>
            </a:r>
            <a:r>
              <a:rPr lang="en-US" sz="2500" b="1" err="1">
                <a:solidFill>
                  <a:schemeClr val="bg1"/>
                </a:solidFill>
                <a:latin typeface="Bahnschrift" panose="020F0502020204030204" pitchFamily="34" charset="0"/>
                <a:cs typeface="Bahnschrift" panose="020F0502020204030204" pitchFamily="34" charset="0"/>
              </a:rPr>
              <a:t>mihavuk</a:t>
            </a:r>
            <a:endParaRPr lang="en-HR" sz="2500" b="1">
              <a:solidFill>
                <a:schemeClr val="bg1"/>
              </a:solidFill>
              <a:latin typeface="Bahnschrift" panose="020F0502020204030204" pitchFamily="34" charset="0"/>
            </a:endParaRPr>
          </a:p>
        </p:txBody>
      </p:sp>
      <p:pic>
        <p:nvPicPr>
          <p:cNvPr id="6" name="Picture Placeholder 5">
            <a:extLst>
              <a:ext uri="{FF2B5EF4-FFF2-40B4-BE49-F238E27FC236}">
                <a16:creationId xmlns:a16="http://schemas.microsoft.com/office/drawing/2014/main" id="{E4437F64-D1D3-E8DA-94F0-4419694FBDFD}"/>
              </a:ext>
            </a:extLst>
          </p:cNvPr>
          <p:cNvPicPr>
            <a:picLocks noGrp="1" noChangeAspect="1"/>
          </p:cNvPicPr>
          <p:nvPr>
            <p:ph type="pic" sz="quarter" idx="11"/>
          </p:nvPr>
        </p:nvPicPr>
        <p:blipFill>
          <a:blip r:embed="rId2"/>
          <a:srcRect t="17" b="17"/>
          <a:stretch/>
        </p:blipFill>
        <p:spPr>
          <a:xfrm>
            <a:off x="6604498" y="3539157"/>
            <a:ext cx="2257425" cy="2274888"/>
          </a:xfrm>
        </p:spPr>
      </p:pic>
      <p:pic>
        <p:nvPicPr>
          <p:cNvPr id="4" name="Picture Placeholder 10" descr="A person in a blue and white checkered shirt&#10;&#10;AI-generated content may be incorrect.">
            <a:extLst>
              <a:ext uri="{FF2B5EF4-FFF2-40B4-BE49-F238E27FC236}">
                <a16:creationId xmlns:a16="http://schemas.microsoft.com/office/drawing/2014/main" id="{FD540D96-4576-A393-F7FC-361ECBEF1DA0}"/>
              </a:ext>
            </a:extLst>
          </p:cNvPr>
          <p:cNvPicPr>
            <a:picLocks noChangeAspect="1"/>
          </p:cNvPicPr>
          <p:nvPr/>
        </p:nvPicPr>
        <p:blipFill>
          <a:blip r:embed="rId3"/>
          <a:srcRect l="7064" r="7064"/>
          <a:stretch>
            <a:fillRect/>
          </a:stretch>
        </p:blipFill>
        <p:spPr>
          <a:xfrm>
            <a:off x="3329537" y="3529494"/>
            <a:ext cx="2257966" cy="2275255"/>
          </a:xfrm>
          <a:prstGeom prst="ellipse">
            <a:avLst/>
          </a:prstGeom>
          <a:ln w="57150">
            <a:solidFill>
              <a:srgbClr val="85FF76"/>
            </a:solidFill>
          </a:ln>
        </p:spPr>
      </p:pic>
    </p:spTree>
    <p:extLst>
      <p:ext uri="{BB962C8B-B14F-4D97-AF65-F5344CB8AC3E}">
        <p14:creationId xmlns:p14="http://schemas.microsoft.com/office/powerpoint/2010/main" val="1577703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CE4F05B-EE90-B692-89F8-85804767F505}"/>
              </a:ext>
            </a:extLst>
          </p:cNvPr>
          <p:cNvSpPr>
            <a:spLocks noGrp="1"/>
          </p:cNvSpPr>
          <p:nvPr>
            <p:ph idx="1"/>
          </p:nvPr>
        </p:nvSpPr>
        <p:spPr>
          <a:xfrm>
            <a:off x="602361" y="2439985"/>
            <a:ext cx="4017264" cy="3443457"/>
          </a:xfrm>
        </p:spPr>
        <p:txBody>
          <a:bodyPr>
            <a:normAutofit/>
          </a:bodyPr>
          <a:lstStyle/>
          <a:p>
            <a:pPr marL="0" indent="0">
              <a:buNone/>
            </a:pPr>
            <a:r>
              <a:rPr lang="en-US" sz="1600" dirty="0"/>
              <a:t>Tools</a:t>
            </a:r>
            <a:r>
              <a:rPr lang="sl-SI" sz="1600" dirty="0"/>
              <a:t>:</a:t>
            </a:r>
          </a:p>
          <a:p>
            <a:r>
              <a:rPr lang="sl-SI" sz="1600" dirty="0"/>
              <a:t>AOT </a:t>
            </a:r>
            <a:r>
              <a:rPr lang="sl-SI" sz="1600" dirty="0" err="1"/>
              <a:t>Browser</a:t>
            </a:r>
            <a:endParaRPr lang="sl-SI" sz="1600" dirty="0"/>
          </a:p>
          <a:p>
            <a:r>
              <a:rPr lang="sl-SI" sz="1600" dirty="0"/>
              <a:t>XPP </a:t>
            </a:r>
            <a:r>
              <a:rPr lang="sl-SI" sz="1600" dirty="0" err="1"/>
              <a:t>Tools</a:t>
            </a:r>
            <a:endParaRPr lang="sl-SI" sz="1600" dirty="0"/>
          </a:p>
          <a:p>
            <a:r>
              <a:rPr lang="sl-SI" sz="1600" dirty="0"/>
              <a:t>D365FO.tools</a:t>
            </a:r>
          </a:p>
          <a:p>
            <a:r>
              <a:rPr lang="sl-SI" sz="1600" dirty="0"/>
              <a:t>Table </a:t>
            </a:r>
            <a:r>
              <a:rPr lang="sl-SI" sz="1600" dirty="0" err="1"/>
              <a:t>browser</a:t>
            </a:r>
            <a:r>
              <a:rPr lang="sl-SI" sz="1600" dirty="0"/>
              <a:t> </a:t>
            </a:r>
            <a:r>
              <a:rPr lang="sl-SI" sz="1600" dirty="0" err="1"/>
              <a:t>caller</a:t>
            </a:r>
            <a:endParaRPr lang="sl-SI" sz="1600" dirty="0"/>
          </a:p>
          <a:p>
            <a:r>
              <a:rPr lang="sl-SI" sz="1600" dirty="0"/>
              <a:t>Docentric </a:t>
            </a:r>
            <a:r>
              <a:rPr lang="sl-SI" sz="1600" dirty="0" err="1"/>
              <a:t>Free</a:t>
            </a:r>
            <a:r>
              <a:rPr lang="sl-SI" sz="1600" dirty="0"/>
              <a:t> </a:t>
            </a:r>
            <a:r>
              <a:rPr lang="sl-SI" sz="1600" dirty="0" err="1"/>
              <a:t>edition</a:t>
            </a:r>
            <a:endParaRPr lang="sl-SI" sz="1600" dirty="0"/>
          </a:p>
          <a:p>
            <a:r>
              <a:rPr lang="sl-SI" sz="1600" dirty="0"/>
              <a:t>D365FO </a:t>
            </a:r>
            <a:r>
              <a:rPr lang="sl-SI" sz="1600" dirty="0" err="1"/>
              <a:t>Admin</a:t>
            </a:r>
            <a:r>
              <a:rPr lang="sl-SI" sz="1600" dirty="0"/>
              <a:t> </a:t>
            </a:r>
            <a:r>
              <a:rPr lang="sl-SI" sz="1600" dirty="0" err="1"/>
              <a:t>Toolkit</a:t>
            </a:r>
            <a:endParaRPr lang="sl-SI" sz="1600" dirty="0"/>
          </a:p>
          <a:p>
            <a:r>
              <a:rPr lang="sl-SI" sz="1600" dirty="0"/>
              <a:t>Elysian2 E-</a:t>
            </a:r>
            <a:r>
              <a:rPr lang="sl-SI" sz="1600" dirty="0" err="1"/>
              <a:t>attach</a:t>
            </a:r>
            <a:r>
              <a:rPr lang="sl-SI" sz="1600" dirty="0"/>
              <a:t> </a:t>
            </a:r>
            <a:r>
              <a:rPr lang="sl-SI" sz="1600" dirty="0" err="1"/>
              <a:t>Free</a:t>
            </a:r>
            <a:r>
              <a:rPr lang="sl-SI" sz="1600" dirty="0"/>
              <a:t> </a:t>
            </a:r>
            <a:r>
              <a:rPr lang="sl-SI" sz="1600" dirty="0" err="1"/>
              <a:t>edition</a:t>
            </a:r>
            <a:endParaRPr lang="en-US" sz="1600" dirty="0"/>
          </a:p>
          <a:p>
            <a:r>
              <a:rPr lang="en-US" sz="1600" dirty="0"/>
              <a:t>AMCS Lite Free Accounting Automation</a:t>
            </a:r>
            <a:endParaRPr lang="sl-SI" sz="1600" dirty="0"/>
          </a:p>
          <a:p>
            <a:pPr marL="0" indent="0">
              <a:buNone/>
            </a:pPr>
            <a:r>
              <a:rPr lang="sl-SI" sz="1600" dirty="0"/>
              <a:t>. . .</a:t>
            </a:r>
          </a:p>
          <a:p>
            <a:endParaRPr lang="sl-SI" dirty="0"/>
          </a:p>
          <a:p>
            <a:pPr marL="0" indent="0">
              <a:buNone/>
            </a:pPr>
            <a:endParaRPr lang="en-HR" dirty="0"/>
          </a:p>
        </p:txBody>
      </p:sp>
      <p:sp>
        <p:nvSpPr>
          <p:cNvPr id="2" name="Rectangle: Rounded Corners 1">
            <a:extLst>
              <a:ext uri="{FF2B5EF4-FFF2-40B4-BE49-F238E27FC236}">
                <a16:creationId xmlns:a16="http://schemas.microsoft.com/office/drawing/2014/main" id="{D5FB7CC1-ACE8-297A-B7B3-1F4D7EE1B68F}"/>
              </a:ext>
            </a:extLst>
          </p:cNvPr>
          <p:cNvSpPr/>
          <p:nvPr/>
        </p:nvSpPr>
        <p:spPr>
          <a:xfrm>
            <a:off x="2241101" y="182200"/>
            <a:ext cx="9423074" cy="1960435"/>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latin typeface="Bahnschrift" panose="020B0502040204020203" pitchFamily="34" charset="0"/>
              </a:rPr>
              <a:t>We would li</a:t>
            </a:r>
            <a:r>
              <a:rPr lang="sl-SI" sz="2400" dirty="0">
                <a:latin typeface="Bahnschrift" panose="020B0502040204020203" pitchFamily="34" charset="0"/>
              </a:rPr>
              <a:t>k</a:t>
            </a:r>
            <a:r>
              <a:rPr lang="en-GB" sz="2400" dirty="0">
                <a:latin typeface="Bahnschrift" panose="020B0502040204020203" pitchFamily="34" charset="0"/>
              </a:rPr>
              <a:t>e to hear from you!</a:t>
            </a:r>
          </a:p>
          <a:p>
            <a:pPr marL="342900" indent="-342900">
              <a:buFont typeface="Wingdings" panose="05000000000000000000" pitchFamily="2" charset="2"/>
              <a:buChar char="v"/>
            </a:pPr>
            <a:r>
              <a:rPr lang="sl-SI" sz="2400" dirty="0">
                <a:latin typeface="Bahnschrift" panose="020B0502040204020203" pitchFamily="34" charset="0"/>
              </a:rPr>
              <a:t>How </a:t>
            </a:r>
            <a:r>
              <a:rPr lang="sl-SI" sz="2400" dirty="0" err="1">
                <a:latin typeface="Bahnschrift" panose="020B0502040204020203" pitchFamily="34" charset="0"/>
              </a:rPr>
              <a:t>many</a:t>
            </a:r>
            <a:r>
              <a:rPr lang="sl-SI" sz="2400" dirty="0">
                <a:latin typeface="Bahnschrift" panose="020B0502040204020203" pitchFamily="34" charset="0"/>
              </a:rPr>
              <a:t> </a:t>
            </a:r>
            <a:r>
              <a:rPr lang="sl-SI" sz="2400" dirty="0" err="1">
                <a:latin typeface="Bahnschrift" panose="020B0502040204020203" pitchFamily="34" charset="0"/>
              </a:rPr>
              <a:t>of</a:t>
            </a:r>
            <a:r>
              <a:rPr lang="sl-SI" sz="2400" dirty="0">
                <a:latin typeface="Bahnschrift" panose="020B0502040204020203" pitchFamily="34" charset="0"/>
              </a:rPr>
              <a:t> </a:t>
            </a:r>
            <a:r>
              <a:rPr lang="sl-SI" sz="2400" dirty="0" err="1">
                <a:latin typeface="Bahnschrift" panose="020B0502040204020203" pitchFamily="34" charset="0"/>
              </a:rPr>
              <a:t>you</a:t>
            </a:r>
            <a:r>
              <a:rPr lang="sl-SI" sz="2400" dirty="0">
                <a:latin typeface="Bahnschrift" panose="020B0502040204020203" pitchFamily="34" charset="0"/>
              </a:rPr>
              <a:t> </a:t>
            </a:r>
            <a:r>
              <a:rPr lang="en-US" sz="2400" dirty="0">
                <a:latin typeface="Bahnschrift" panose="020B0502040204020203" pitchFamily="34" charset="0"/>
              </a:rPr>
              <a:t>have tried</a:t>
            </a:r>
            <a:r>
              <a:rPr lang="sl-SI" sz="2400" dirty="0">
                <a:latin typeface="Bahnschrift" panose="020B0502040204020203" pitchFamily="34" charset="0"/>
              </a:rPr>
              <a:t> at l</a:t>
            </a:r>
            <a:r>
              <a:rPr lang="en-US" sz="2400" dirty="0">
                <a:latin typeface="Bahnschrift" panose="020B0502040204020203" pitchFamily="34" charset="0"/>
              </a:rPr>
              <a:t>east</a:t>
            </a:r>
            <a:r>
              <a:rPr lang="sl-SI" sz="2400" dirty="0">
                <a:latin typeface="Bahnschrift" panose="020B0502040204020203" pitchFamily="34" charset="0"/>
              </a:rPr>
              <a:t> one FREE </a:t>
            </a:r>
            <a:r>
              <a:rPr lang="en-US" sz="2400" dirty="0">
                <a:latin typeface="Bahnschrift" panose="020B0502040204020203" pitchFamily="34" charset="0"/>
              </a:rPr>
              <a:t>tool for </a:t>
            </a:r>
            <a:r>
              <a:rPr lang="sl-SI" sz="2400" dirty="0">
                <a:latin typeface="Bahnschrift" panose="020B0502040204020203" pitchFamily="34" charset="0"/>
              </a:rPr>
              <a:t>D365FO?</a:t>
            </a:r>
          </a:p>
          <a:p>
            <a:pPr marL="342900" indent="-342900">
              <a:buFont typeface="Wingdings" panose="05000000000000000000" pitchFamily="2" charset="2"/>
              <a:buChar char="v"/>
            </a:pPr>
            <a:r>
              <a:rPr lang="en-US" sz="2400" dirty="0">
                <a:latin typeface="Bahnschrift" panose="020B0502040204020203" pitchFamily="34" charset="0"/>
              </a:rPr>
              <a:t>If yes, w</a:t>
            </a:r>
            <a:r>
              <a:rPr lang="sl-SI" sz="2400" dirty="0" err="1">
                <a:latin typeface="Bahnschrift" panose="020B0502040204020203" pitchFamily="34" charset="0"/>
              </a:rPr>
              <a:t>hich</a:t>
            </a:r>
            <a:r>
              <a:rPr lang="sl-SI" sz="2400" dirty="0">
                <a:latin typeface="Bahnschrift" panose="020B0502040204020203" pitchFamily="34" charset="0"/>
              </a:rPr>
              <a:t> </a:t>
            </a:r>
            <a:r>
              <a:rPr lang="sl-SI" sz="2400" dirty="0" err="1">
                <a:latin typeface="Bahnschrift" panose="020B0502040204020203" pitchFamily="34" charset="0"/>
              </a:rPr>
              <a:t>ones</a:t>
            </a:r>
            <a:r>
              <a:rPr lang="sl-SI" sz="2400" dirty="0">
                <a:latin typeface="Bahnschrift" panose="020B0502040204020203" pitchFamily="34" charset="0"/>
              </a:rPr>
              <a:t>?</a:t>
            </a:r>
          </a:p>
          <a:p>
            <a:endParaRPr lang="en-HR" dirty="0">
              <a:latin typeface="Bahnschrift SemiLight" panose="020B0502040204020203" pitchFamily="34" charset="0"/>
            </a:endParaRPr>
          </a:p>
        </p:txBody>
      </p:sp>
      <p:pic>
        <p:nvPicPr>
          <p:cNvPr id="7" name="Picture 6" descr="A cartoon of a monster&#10;&#10;Description automatically generated">
            <a:extLst>
              <a:ext uri="{FF2B5EF4-FFF2-40B4-BE49-F238E27FC236}">
                <a16:creationId xmlns:a16="http://schemas.microsoft.com/office/drawing/2014/main" id="{94233DCA-E2D9-607B-7734-B8E5E688A56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7056" y="-195323"/>
            <a:ext cx="2715483" cy="2715483"/>
          </a:xfrm>
          <a:prstGeom prst="rect">
            <a:avLst/>
          </a:prstGeom>
        </p:spPr>
      </p:pic>
      <p:sp>
        <p:nvSpPr>
          <p:cNvPr id="8" name="Rectangle: Rounded Corners 7">
            <a:extLst>
              <a:ext uri="{FF2B5EF4-FFF2-40B4-BE49-F238E27FC236}">
                <a16:creationId xmlns:a16="http://schemas.microsoft.com/office/drawing/2014/main" id="{0F3F4903-2935-76FA-6E05-699B4688FCD4}"/>
              </a:ext>
            </a:extLst>
          </p:cNvPr>
          <p:cNvSpPr/>
          <p:nvPr/>
        </p:nvSpPr>
        <p:spPr>
          <a:xfrm>
            <a:off x="5455175" y="2391781"/>
            <a:ext cx="5165272" cy="3286279"/>
          </a:xfrm>
          <a:prstGeom prst="roundRect">
            <a:avLst/>
          </a:prstGeom>
          <a:solidFill>
            <a:schemeClr val="bg1"/>
          </a:solidFill>
          <a:ln>
            <a:solidFill>
              <a:srgbClr val="05A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Bahnschrift SemiLight" panose="020B0502040204020203" pitchFamily="34" charset="0"/>
              </a:rPr>
              <a:t>Groups</a:t>
            </a:r>
          </a:p>
          <a:p>
            <a:pPr marL="514350" indent="-514350">
              <a:buFont typeface="+mj-lt"/>
              <a:buAutoNum type="arabicPeriod"/>
            </a:pPr>
            <a:r>
              <a:rPr lang="en-US" sz="2800" dirty="0">
                <a:solidFill>
                  <a:schemeClr val="tx1"/>
                </a:solidFill>
                <a:latin typeface="Bahnschrift SemiLight" panose="020B0502040204020203" pitchFamily="34" charset="0"/>
              </a:rPr>
              <a:t>Embedded D365FO tools </a:t>
            </a:r>
          </a:p>
          <a:p>
            <a:pPr marL="514350" indent="-514350">
              <a:buFont typeface="+mj-lt"/>
              <a:buAutoNum type="arabicPeriod"/>
            </a:pPr>
            <a:r>
              <a:rPr lang="en-US" sz="2800" dirty="0">
                <a:solidFill>
                  <a:schemeClr val="tx1"/>
                </a:solidFill>
                <a:latin typeface="Bahnschrift SemiLight" panose="020B0502040204020203" pitchFamily="34" charset="0"/>
              </a:rPr>
              <a:t>External Admin tools </a:t>
            </a:r>
          </a:p>
          <a:p>
            <a:pPr marL="514350" indent="-514350">
              <a:buFont typeface="+mj-lt"/>
              <a:buAutoNum type="arabicPeriod"/>
            </a:pPr>
            <a:r>
              <a:rPr lang="en-US" sz="2800" dirty="0">
                <a:solidFill>
                  <a:schemeClr val="tx1"/>
                </a:solidFill>
                <a:latin typeface="Bahnschrift SemiLight" panose="020B0502040204020203" pitchFamily="34" charset="0"/>
              </a:rPr>
              <a:t>Browser extensions</a:t>
            </a:r>
          </a:p>
          <a:p>
            <a:pPr marL="514350" indent="-514350">
              <a:buFont typeface="+mj-lt"/>
              <a:buAutoNum type="arabicPeriod"/>
            </a:pPr>
            <a:r>
              <a:rPr lang="en-US" sz="2800" dirty="0">
                <a:solidFill>
                  <a:srgbClr val="05A89F"/>
                </a:solidFill>
                <a:latin typeface="Bahnschrift SemiLight" panose="020B0502040204020203" pitchFamily="34" charset="0"/>
              </a:rPr>
              <a:t>Developer tools </a:t>
            </a:r>
          </a:p>
          <a:p>
            <a:pPr lvl="1"/>
            <a:endParaRPr lang="en-US" dirty="0">
              <a:solidFill>
                <a:srgbClr val="000000"/>
              </a:solidFill>
              <a:latin typeface="Bahnschrift SemiLight" panose="020B0502040204020203" pitchFamily="34" charset="0"/>
            </a:endParaRPr>
          </a:p>
        </p:txBody>
      </p:sp>
      <p:sp>
        <p:nvSpPr>
          <p:cNvPr id="3" name="Arrow: Right 2">
            <a:extLst>
              <a:ext uri="{FF2B5EF4-FFF2-40B4-BE49-F238E27FC236}">
                <a16:creationId xmlns:a16="http://schemas.microsoft.com/office/drawing/2014/main" id="{C87F99DA-FE88-E9DD-EAB6-0AC10FF7F28A}"/>
              </a:ext>
            </a:extLst>
          </p:cNvPr>
          <p:cNvSpPr/>
          <p:nvPr/>
        </p:nvSpPr>
        <p:spPr>
          <a:xfrm>
            <a:off x="3847233" y="3632574"/>
            <a:ext cx="1301781" cy="523875"/>
          </a:xfrm>
          <a:prstGeom prst="rightArrow">
            <a:avLst/>
          </a:prstGeom>
          <a:solidFill>
            <a:srgbClr val="05A89F"/>
          </a:solidFill>
          <a:ln>
            <a:solidFill>
              <a:srgbClr val="05A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53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0EC5-4F7C-781F-FBC0-11858EDDAE2C}"/>
              </a:ext>
            </a:extLst>
          </p:cNvPr>
          <p:cNvSpPr>
            <a:spLocks noGrp="1"/>
          </p:cNvSpPr>
          <p:nvPr>
            <p:ph type="title" idx="4294967295"/>
          </p:nvPr>
        </p:nvSpPr>
        <p:spPr>
          <a:xfrm>
            <a:off x="3293645" y="665914"/>
            <a:ext cx="5604709" cy="1325563"/>
          </a:xfrm>
        </p:spPr>
        <p:txBody>
          <a:bodyPr>
            <a:noAutofit/>
          </a:bodyPr>
          <a:lstStyle/>
          <a:p>
            <a:r>
              <a:rPr lang="en-HR" sz="6600" b="1" spc="600" dirty="0">
                <a:solidFill>
                  <a:schemeClr val="bg1"/>
                </a:solidFill>
              </a:rPr>
              <a:t>THANK YOU!</a:t>
            </a:r>
          </a:p>
        </p:txBody>
      </p:sp>
      <p:pic>
        <p:nvPicPr>
          <p:cNvPr id="4" name="Picture 3" descr="A cartoon of a person hat&#10;&#10;Description automatically generated">
            <a:extLst>
              <a:ext uri="{FF2B5EF4-FFF2-40B4-BE49-F238E27FC236}">
                <a16:creationId xmlns:a16="http://schemas.microsoft.com/office/drawing/2014/main" id="{11F4D9AA-28EB-DD6E-4181-D01ACF6000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90900" y="1716505"/>
            <a:ext cx="5201653" cy="5201653"/>
          </a:xfrm>
          <a:prstGeom prst="rect">
            <a:avLst/>
          </a:prstGeom>
        </p:spPr>
      </p:pic>
    </p:spTree>
    <p:extLst>
      <p:ext uri="{BB962C8B-B14F-4D97-AF65-F5344CB8AC3E}">
        <p14:creationId xmlns:p14="http://schemas.microsoft.com/office/powerpoint/2010/main" val="111996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258F-1993-A677-8884-25284A7060B0}"/>
              </a:ext>
            </a:extLst>
          </p:cNvPr>
          <p:cNvSpPr>
            <a:spLocks noGrp="1"/>
          </p:cNvSpPr>
          <p:nvPr>
            <p:ph type="title"/>
          </p:nvPr>
        </p:nvSpPr>
        <p:spPr>
          <a:xfrm>
            <a:off x="180473" y="4094915"/>
            <a:ext cx="11831053" cy="1325563"/>
          </a:xfrm>
        </p:spPr>
        <p:txBody>
          <a:bodyPr>
            <a:normAutofit fontScale="90000"/>
          </a:bodyPr>
          <a:lstStyle/>
          <a:p>
            <a:r>
              <a:rPr lang="en-US" sz="4400" dirty="0"/>
              <a:t>Installed into D365FO environment</a:t>
            </a:r>
            <a:r>
              <a:rPr lang="sl-SI" sz="4400" dirty="0"/>
              <a:t> as </a:t>
            </a:r>
            <a:r>
              <a:rPr lang="en-US" sz="4400" dirty="0"/>
              <a:t>custom</a:t>
            </a:r>
            <a:r>
              <a:rPr lang="sl-SI" sz="4400" dirty="0"/>
              <a:t> </a:t>
            </a:r>
            <a:r>
              <a:rPr lang="en-US" sz="4400" dirty="0"/>
              <a:t>code</a:t>
            </a:r>
            <a:br>
              <a:rPr lang="en-US" sz="4400" dirty="0"/>
            </a:br>
            <a:r>
              <a:rPr lang="en-US" sz="4400" dirty="0"/>
              <a:t>via Model, Package or Project</a:t>
            </a:r>
            <a:r>
              <a:rPr lang="sl-SI" sz="4400" dirty="0"/>
              <a:t>.</a:t>
            </a:r>
            <a:br>
              <a:rPr lang="en-US" sz="4400" dirty="0"/>
            </a:br>
            <a:endParaRPr lang="en-US" dirty="0"/>
          </a:p>
        </p:txBody>
      </p:sp>
      <p:sp>
        <p:nvSpPr>
          <p:cNvPr id="4" name="Content Placeholder 3">
            <a:extLst>
              <a:ext uri="{FF2B5EF4-FFF2-40B4-BE49-F238E27FC236}">
                <a16:creationId xmlns:a16="http://schemas.microsoft.com/office/drawing/2014/main" id="{392B4E54-9E4A-070E-CCDB-CD752D0D9CB1}"/>
              </a:ext>
            </a:extLst>
          </p:cNvPr>
          <p:cNvSpPr>
            <a:spLocks noGrp="1"/>
          </p:cNvSpPr>
          <p:nvPr>
            <p:ph idx="1"/>
          </p:nvPr>
        </p:nvSpPr>
        <p:spPr>
          <a:xfrm>
            <a:off x="1872915" y="622467"/>
            <a:ext cx="7896726" cy="2806533"/>
          </a:xfrm>
          <a:prstGeom prst="roundRect">
            <a:avLst/>
          </a:prstGeom>
          <a:solidFill>
            <a:srgbClr val="05A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1" dirty="0">
                <a:latin typeface="Bahnschrift SemiLight" panose="020B0502040204020203" pitchFamily="34" charset="0"/>
              </a:rPr>
              <a:t>Embedded D365FO tools</a:t>
            </a:r>
            <a:endParaRPr lang="en-US" sz="2000" dirty="0"/>
          </a:p>
        </p:txBody>
      </p:sp>
    </p:spTree>
    <p:extLst>
      <p:ext uri="{BB962C8B-B14F-4D97-AF65-F5344CB8AC3E}">
        <p14:creationId xmlns:p14="http://schemas.microsoft.com/office/powerpoint/2010/main" val="3072870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B46A-20BC-6AD9-ECF2-CBD273979AC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6E3AF4-13A1-2C6D-D2C6-A90595228B6C}"/>
              </a:ext>
            </a:extLst>
          </p:cNvPr>
          <p:cNvSpPr>
            <a:spLocks noGrp="1"/>
          </p:cNvSpPr>
          <p:nvPr>
            <p:ph idx="1"/>
          </p:nvPr>
        </p:nvSpPr>
        <p:spPr>
          <a:xfrm>
            <a:off x="240631" y="332071"/>
            <a:ext cx="11225464" cy="4865571"/>
          </a:xfrm>
        </p:spPr>
        <p:txBody>
          <a:bodyPr>
            <a:noAutofit/>
          </a:bodyPr>
          <a:lstStyle/>
          <a:p>
            <a:pPr marL="0" indent="0">
              <a:buNone/>
            </a:pPr>
            <a:endParaRPr lang="en-US" sz="1800" dirty="0"/>
          </a:p>
          <a:p>
            <a:pPr>
              <a:buFont typeface="Wingdings" panose="05000000000000000000" pitchFamily="2" charset="2"/>
              <a:buChar char="q"/>
            </a:pPr>
            <a:r>
              <a:rPr lang="en-US" sz="3200" b="1" dirty="0">
                <a:solidFill>
                  <a:srgbClr val="05A89F"/>
                </a:solidFill>
              </a:rPr>
              <a:t>AOT Browser</a:t>
            </a:r>
            <a:r>
              <a:rPr lang="sl-SI" sz="3200" b="1" dirty="0">
                <a:solidFill>
                  <a:srgbClr val="05A89F"/>
                </a:solidFill>
              </a:rPr>
              <a:t> </a:t>
            </a:r>
            <a:r>
              <a:rPr lang="sl-SI" sz="3200" b="1" dirty="0" err="1">
                <a:solidFill>
                  <a:srgbClr val="05A89F"/>
                </a:solidFill>
              </a:rPr>
              <a:t>by</a:t>
            </a:r>
            <a:r>
              <a:rPr lang="sl-SI" sz="3200" b="1" dirty="0">
                <a:solidFill>
                  <a:srgbClr val="05A89F"/>
                </a:solidFill>
              </a:rPr>
              <a:t> </a:t>
            </a:r>
            <a:r>
              <a:rPr lang="sl-SI" sz="3200" b="1" dirty="0" err="1">
                <a:solidFill>
                  <a:srgbClr val="05A89F"/>
                </a:solidFill>
              </a:rPr>
              <a:t>Arbelatech</a:t>
            </a:r>
            <a:r>
              <a:rPr lang="en-US" sz="3200" b="1" dirty="0">
                <a:solidFill>
                  <a:srgbClr val="05A89F"/>
                </a:solidFill>
              </a:rPr>
              <a:t> (</a:t>
            </a:r>
            <a:r>
              <a:rPr lang="en-US" sz="3200" b="1" dirty="0" err="1">
                <a:solidFill>
                  <a:srgbClr val="05A89F"/>
                </a:solidFill>
              </a:rPr>
              <a:t>Argano</a:t>
            </a:r>
            <a:r>
              <a:rPr lang="en-US" sz="3200" b="1" dirty="0">
                <a:solidFill>
                  <a:srgbClr val="05A89F"/>
                </a:solidFill>
              </a:rPr>
              <a:t>)</a:t>
            </a:r>
            <a:endParaRPr lang="sl-SI" sz="2400" b="1" dirty="0">
              <a:solidFill>
                <a:srgbClr val="05A89F"/>
              </a:solidFill>
            </a:endParaRPr>
          </a:p>
          <a:p>
            <a:pPr marL="0" indent="0">
              <a:buNone/>
            </a:pPr>
            <a:endParaRPr lang="en-US" sz="2400" dirty="0"/>
          </a:p>
          <a:p>
            <a:pPr marL="0" indent="0">
              <a:buNone/>
            </a:pPr>
            <a:r>
              <a:rPr lang="sl-SI" sz="2400" dirty="0" err="1"/>
              <a:t>Browse</a:t>
            </a:r>
            <a:r>
              <a:rPr lang="sl-SI" sz="2400" dirty="0"/>
              <a:t> AOT </a:t>
            </a:r>
            <a:r>
              <a:rPr lang="sl-SI" sz="2400" dirty="0" err="1"/>
              <a:t>objects</a:t>
            </a:r>
            <a:r>
              <a:rPr lang="sl-SI" sz="2400" dirty="0"/>
              <a:t> </a:t>
            </a:r>
            <a:r>
              <a:rPr lang="sl-SI" sz="2400" dirty="0" err="1"/>
              <a:t>from</a:t>
            </a:r>
            <a:r>
              <a:rPr lang="sl-SI" sz="2400" dirty="0"/>
              <a:t> </a:t>
            </a:r>
            <a:r>
              <a:rPr lang="sl-SI" sz="2400" dirty="0" err="1"/>
              <a:t>the</a:t>
            </a:r>
            <a:r>
              <a:rPr lang="sl-SI" sz="2400" dirty="0"/>
              <a:t> D365FO </a:t>
            </a:r>
            <a:r>
              <a:rPr lang="sl-SI" sz="2400" dirty="0" err="1"/>
              <a:t>web</a:t>
            </a:r>
            <a:r>
              <a:rPr lang="sl-SI" sz="2400" dirty="0"/>
              <a:t> </a:t>
            </a:r>
            <a:r>
              <a:rPr lang="sl-SI" sz="2400" dirty="0" err="1"/>
              <a:t>client</a:t>
            </a:r>
            <a:r>
              <a:rPr lang="sl-SI" sz="2400" dirty="0"/>
              <a:t>.</a:t>
            </a:r>
            <a:endParaRPr lang="en-US" sz="2400" dirty="0"/>
          </a:p>
          <a:p>
            <a:pPr marL="0" indent="0">
              <a:buNone/>
            </a:pPr>
            <a:endParaRPr lang="en-US" sz="2400" dirty="0"/>
          </a:p>
          <a:p>
            <a:pPr>
              <a:buFont typeface="Wingdings" panose="05000000000000000000" pitchFamily="2" charset="2"/>
              <a:buChar char="§"/>
            </a:pPr>
            <a:r>
              <a:rPr lang="en-US" sz="2400" dirty="0"/>
              <a:t>Search/Filter object by AOT name, labels or type</a:t>
            </a:r>
          </a:p>
          <a:p>
            <a:pPr>
              <a:buFont typeface="Wingdings" panose="05000000000000000000" pitchFamily="2" charset="2"/>
              <a:buChar char="§"/>
            </a:pPr>
            <a:r>
              <a:rPr lang="en-US" sz="2400" dirty="0"/>
              <a:t>Open table/view in table browser</a:t>
            </a:r>
          </a:p>
          <a:p>
            <a:pPr>
              <a:buFont typeface="Wingdings" panose="05000000000000000000" pitchFamily="2" charset="2"/>
              <a:buChar char="§"/>
            </a:pPr>
            <a:r>
              <a:rPr lang="en-US" sz="2400" dirty="0"/>
              <a:t>View source code</a:t>
            </a:r>
          </a:p>
          <a:p>
            <a:pPr>
              <a:buFont typeface="Wingdings" panose="05000000000000000000" pitchFamily="2" charset="2"/>
              <a:buChar char="§"/>
            </a:pPr>
            <a:r>
              <a:rPr lang="en-US" sz="2400" dirty="0"/>
              <a:t>View extensions inline</a:t>
            </a:r>
            <a:endParaRPr lang="sl-SI" sz="2400" dirty="0"/>
          </a:p>
          <a:p>
            <a:pPr>
              <a:buFont typeface="Wingdings" panose="05000000000000000000" pitchFamily="2" charset="2"/>
              <a:buChar char="§"/>
            </a:pPr>
            <a:r>
              <a:rPr lang="en-US" sz="2400" dirty="0"/>
              <a:t>Open from form personalization screen</a:t>
            </a:r>
            <a:endParaRPr lang="sl-SI" sz="2400" dirty="0"/>
          </a:p>
          <a:p>
            <a:pPr marL="457200" lvl="1" indent="0">
              <a:buNone/>
            </a:pPr>
            <a:endParaRPr lang="en-US" sz="1400" dirty="0"/>
          </a:p>
          <a:p>
            <a:pPr marL="457200" lvl="1" indent="0">
              <a:buNone/>
            </a:pPr>
            <a:endParaRPr lang="en-US" sz="1400" dirty="0"/>
          </a:p>
        </p:txBody>
      </p:sp>
      <p:pic>
        <p:nvPicPr>
          <p:cNvPr id="9" name="Graphic 8">
            <a:extLst>
              <a:ext uri="{FF2B5EF4-FFF2-40B4-BE49-F238E27FC236}">
                <a16:creationId xmlns:a16="http://schemas.microsoft.com/office/drawing/2014/main" id="{A472CA20-77E9-928F-063D-912EE0E741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631" y="5293894"/>
            <a:ext cx="527538" cy="530986"/>
          </a:xfrm>
          <a:prstGeom prst="rect">
            <a:avLst/>
          </a:prstGeom>
        </p:spPr>
      </p:pic>
      <p:sp>
        <p:nvSpPr>
          <p:cNvPr id="10" name="Content Placeholder 4">
            <a:extLst>
              <a:ext uri="{FF2B5EF4-FFF2-40B4-BE49-F238E27FC236}">
                <a16:creationId xmlns:a16="http://schemas.microsoft.com/office/drawing/2014/main" id="{E2771AEA-79A9-3D3E-87E0-688E405AF37D}"/>
              </a:ext>
            </a:extLst>
          </p:cNvPr>
          <p:cNvSpPr txBox="1">
            <a:spLocks/>
          </p:cNvSpPr>
          <p:nvPr/>
        </p:nvSpPr>
        <p:spPr>
          <a:xfrm>
            <a:off x="768169" y="5323226"/>
            <a:ext cx="7031070" cy="423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70C0"/>
                </a:solidFill>
              </a:rPr>
              <a:t>https://arganollc.github.io/aotbrowser/</a:t>
            </a:r>
            <a:endParaRPr lang="en-HR" dirty="0"/>
          </a:p>
        </p:txBody>
      </p:sp>
    </p:spTree>
    <p:extLst>
      <p:ext uri="{BB962C8B-B14F-4D97-AF65-F5344CB8AC3E}">
        <p14:creationId xmlns:p14="http://schemas.microsoft.com/office/powerpoint/2010/main" val="2525751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51848D-1F66-EEF4-B07A-8D7A47AD39A1}"/>
              </a:ext>
            </a:extLst>
          </p:cNvPr>
          <p:cNvPicPr>
            <a:picLocks noChangeAspect="1"/>
          </p:cNvPicPr>
          <p:nvPr/>
        </p:nvPicPr>
        <p:blipFill>
          <a:blip r:embed="rId2"/>
          <a:stretch>
            <a:fillRect/>
          </a:stretch>
        </p:blipFill>
        <p:spPr>
          <a:xfrm>
            <a:off x="553755" y="502920"/>
            <a:ext cx="11300983" cy="5966460"/>
          </a:xfrm>
          <a:prstGeom prst="rect">
            <a:avLst/>
          </a:prstGeom>
        </p:spPr>
      </p:pic>
    </p:spTree>
    <p:extLst>
      <p:ext uri="{BB962C8B-B14F-4D97-AF65-F5344CB8AC3E}">
        <p14:creationId xmlns:p14="http://schemas.microsoft.com/office/powerpoint/2010/main" val="4280979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5F312D-0874-5E07-6300-3E8A52F9E566}"/>
              </a:ext>
            </a:extLst>
          </p:cNvPr>
          <p:cNvPicPr>
            <a:picLocks noChangeAspect="1"/>
          </p:cNvPicPr>
          <p:nvPr/>
        </p:nvPicPr>
        <p:blipFill>
          <a:blip r:embed="rId3"/>
          <a:stretch>
            <a:fillRect/>
          </a:stretch>
        </p:blipFill>
        <p:spPr>
          <a:xfrm>
            <a:off x="146848" y="416288"/>
            <a:ext cx="11898303" cy="6025423"/>
          </a:xfrm>
          <a:prstGeom prst="rect">
            <a:avLst/>
          </a:prstGeom>
        </p:spPr>
      </p:pic>
    </p:spTree>
    <p:extLst>
      <p:ext uri="{BB962C8B-B14F-4D97-AF65-F5344CB8AC3E}">
        <p14:creationId xmlns:p14="http://schemas.microsoft.com/office/powerpoint/2010/main" val="146802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namicsMinds25_speaker template" id="{4D62A279-68C0-D845-8919-ABFEC135ADAC}" vid="{0C8B5561-8A62-0B4D-BDD5-A0ECA7EE69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B3A2CABFDE9434B888FE9FD3D9AC681" ma:contentTypeVersion="21" ma:contentTypeDescription="Ustvari nov dokument." ma:contentTypeScope="" ma:versionID="c5d06356318e41c2503825b7c927187c">
  <xsd:schema xmlns:xsd="http://www.w3.org/2001/XMLSchema" xmlns:xs="http://www.w3.org/2001/XMLSchema" xmlns:p="http://schemas.microsoft.com/office/2006/metadata/properties" xmlns:ns2="57389d9a-de23-44f7-b68d-8aeda9d70918" xmlns:ns3="793b44b8-6629-42b0-8d6f-57790ce798ea" targetNamespace="http://schemas.microsoft.com/office/2006/metadata/properties" ma:root="true" ma:fieldsID="100c91ad880ba12df2cc477e4f31e762" ns2:_="" ns3:_="">
    <xsd:import namespace="57389d9a-de23-44f7-b68d-8aeda9d70918"/>
    <xsd:import namespace="793b44b8-6629-42b0-8d6f-57790ce798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DocentricAXVersio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89d9a-de23-44f7-b68d-8aeda9d70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DocentricAXVersion" ma:index="19" nillable="true" ma:displayName="Docentric AX Version" ma:format="Dropdown" ma:internalName="DocentricAXVersion">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Oznake slike" ma:readOnly="false" ma:fieldId="{5cf76f15-5ced-4ddc-b409-7134ff3c332f}" ma:taxonomyMulti="true" ma:sspId="654b9dce-221a-4eab-a3a3-6e3e5b25b9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3b44b8-6629-42b0-8d6f-57790ce798ea" elementFormDefault="qualified">
    <xsd:import namespace="http://schemas.microsoft.com/office/2006/documentManagement/types"/>
    <xsd:import namespace="http://schemas.microsoft.com/office/infopath/2007/PartnerControls"/>
    <xsd:element name="SharedWithUsers" ma:index="17"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V skupni rabi s podrobnostmi" ma:internalName="SharedWithDetails" ma:readOnly="true">
      <xsd:simpleType>
        <xsd:restriction base="dms:Note">
          <xsd:maxLength value="255"/>
        </xsd:restriction>
      </xsd:simpleType>
    </xsd:element>
    <xsd:element name="TaxCatchAll" ma:index="24" nillable="true" ma:displayName="Taxonomy Catch All Column" ma:hidden="true" ma:list="{f23dbe39-6092-479f-938d-6ecd38679f76}" ma:internalName="TaxCatchAll" ma:showField="CatchAllData" ma:web="793b44b8-6629-42b0-8d6f-57790ce798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389d9a-de23-44f7-b68d-8aeda9d70918">
      <Terms xmlns="http://schemas.microsoft.com/office/infopath/2007/PartnerControls"/>
    </lcf76f155ced4ddcb4097134ff3c332f>
    <TaxCatchAll xmlns="793b44b8-6629-42b0-8d6f-57790ce798ea" xsi:nil="true"/>
    <DocentricAXVersion xmlns="57389d9a-de23-44f7-b68d-8aeda9d70918" xsi:nil="true"/>
  </documentManagement>
</p:properties>
</file>

<file path=customXml/itemProps1.xml><?xml version="1.0" encoding="utf-8"?>
<ds:datastoreItem xmlns:ds="http://schemas.openxmlformats.org/officeDocument/2006/customXml" ds:itemID="{B6FBB583-BC80-4FA1-802B-F4B71EFB9D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89d9a-de23-44f7-b68d-8aeda9d70918"/>
    <ds:schemaRef ds:uri="793b44b8-6629-42b0-8d6f-57790ce798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83148F-6783-4B12-8589-AA0485ED494C}">
  <ds:schemaRefs>
    <ds:schemaRef ds:uri="http://schemas.microsoft.com/sharepoint/v3/contenttype/forms"/>
  </ds:schemaRefs>
</ds:datastoreItem>
</file>

<file path=customXml/itemProps3.xml><?xml version="1.0" encoding="utf-8"?>
<ds:datastoreItem xmlns:ds="http://schemas.openxmlformats.org/officeDocument/2006/customXml" ds:itemID="{6C704AFF-A755-450D-BFB3-1669E71689BF}">
  <ds:schemaRefs>
    <ds:schemaRef ds:uri="http://purl.org/dc/elements/1.1/"/>
    <ds:schemaRef ds:uri="http://purl.org/dc/dcmitype/"/>
    <ds:schemaRef ds:uri="57389d9a-de23-44f7-b68d-8aeda9d70918"/>
    <ds:schemaRef ds:uri="http://schemas.microsoft.com/office/2006/metadata/properties"/>
    <ds:schemaRef ds:uri="http://purl.org/dc/terms/"/>
    <ds:schemaRef ds:uri="793b44b8-6629-42b0-8d6f-57790ce798ea"/>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DynamicsMinds25_speaker template (2)</Template>
  <TotalTime>29737</TotalTime>
  <Words>3059</Words>
  <Application>Microsoft Office PowerPoint</Application>
  <PresentationFormat>Widescreen</PresentationFormat>
  <Paragraphs>310</Paragraphs>
  <Slides>50</Slides>
  <Notes>29</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-apple-system</vt:lpstr>
      <vt:lpstr>Aptos</vt:lpstr>
      <vt:lpstr>Arial</vt:lpstr>
      <vt:lpstr>Bahnschrift</vt:lpstr>
      <vt:lpstr>Bahnschrift SemiLight</vt:lpstr>
      <vt:lpstr>Google Sans</vt:lpstr>
      <vt:lpstr>Noto Sans</vt:lpstr>
      <vt:lpstr>open sans</vt:lpstr>
      <vt:lpstr>Roboto</vt:lpstr>
      <vt:lpstr>Segoe Sans</vt:lpstr>
      <vt:lpstr>Segoe UI</vt:lpstr>
      <vt:lpstr>Wingdings</vt:lpstr>
      <vt:lpstr>Office Theme</vt:lpstr>
      <vt:lpstr>PowerPoint Presentation</vt:lpstr>
      <vt:lpstr>PowerPoint Presentation</vt:lpstr>
      <vt:lpstr>PowerPoint Presentation</vt:lpstr>
      <vt:lpstr>PowerPoint Presentation</vt:lpstr>
      <vt:lpstr>PowerPoint Presentation</vt:lpstr>
      <vt:lpstr>Installed into D365FO environment as custom code via Model, Package or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Docentric Table browser</vt:lpstr>
      <vt:lpstr>D365FO Table browser VS Docentric Table browser</vt:lpstr>
      <vt:lpstr>Docentric Label browser</vt:lpstr>
      <vt:lpstr>Docentric Label browser</vt:lpstr>
      <vt:lpstr>PowerPoint Presentation</vt:lpstr>
      <vt:lpstr>Query browser</vt:lpstr>
      <vt:lpstr>Docentric query browser</vt:lpstr>
      <vt:lpstr>Docentric query browser</vt:lpstr>
      <vt:lpstr>Docentric query browser</vt:lpstr>
      <vt:lpstr>Batch job alerts and export log</vt:lpstr>
      <vt:lpstr>Batch job alerts</vt:lpstr>
      <vt:lpstr>Export batch job log</vt:lpstr>
      <vt:lpstr>Security precautions</vt:lpstr>
      <vt:lpstr>Summary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Kristina Radomirović Maček</dc:creator>
  <cp:lastModifiedBy>Miha Vuk</cp:lastModifiedBy>
  <cp:revision>50</cp:revision>
  <dcterms:created xsi:type="dcterms:W3CDTF">2024-11-19T16:48:26Z</dcterms:created>
  <dcterms:modified xsi:type="dcterms:W3CDTF">2025-05-31T16:22:16Z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0x0101001B3A2CABFDE9434B888FE9FD3D9AC681</vt:lpwstr>
  </property>
  <property fmtid="{D5CDD505-2E9C-101B-9397-08002B2CF9AE}" pid="3" name="MediaServiceImageTags">
    <vt:lpwstr/>
  </property>
</Properties>
</file>